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drawings/drawing7.xml" ContentType="application/vnd.openxmlformats-officedocument.drawingml.chartshape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20" r:id="rId4"/>
  </p:sldMasterIdLst>
  <p:notesMasterIdLst>
    <p:notesMasterId r:id="rId54"/>
  </p:notesMasterIdLst>
  <p:sldIdLst>
    <p:sldId id="319" r:id="rId5"/>
    <p:sldId id="259" r:id="rId6"/>
    <p:sldId id="261" r:id="rId7"/>
    <p:sldId id="260" r:id="rId8"/>
    <p:sldId id="305" r:id="rId9"/>
    <p:sldId id="306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265" r:id="rId18"/>
    <p:sldId id="268" r:id="rId19"/>
    <p:sldId id="391" r:id="rId20"/>
    <p:sldId id="397" r:id="rId21"/>
    <p:sldId id="400" r:id="rId22"/>
    <p:sldId id="432" r:id="rId23"/>
    <p:sldId id="297" r:id="rId24"/>
    <p:sldId id="361" r:id="rId25"/>
    <p:sldId id="299" r:id="rId26"/>
    <p:sldId id="269" r:id="rId27"/>
    <p:sldId id="392" r:id="rId28"/>
    <p:sldId id="424" r:id="rId29"/>
    <p:sldId id="425" r:id="rId30"/>
    <p:sldId id="270" r:id="rId31"/>
    <p:sldId id="271" r:id="rId32"/>
    <p:sldId id="394" r:id="rId33"/>
    <p:sldId id="393" r:id="rId34"/>
    <p:sldId id="395" r:id="rId35"/>
    <p:sldId id="396" r:id="rId36"/>
    <p:sldId id="292" r:id="rId37"/>
    <p:sldId id="431" r:id="rId38"/>
    <p:sldId id="293" r:id="rId39"/>
    <p:sldId id="294" r:id="rId40"/>
    <p:sldId id="295" r:id="rId41"/>
    <p:sldId id="399" r:id="rId42"/>
    <p:sldId id="398" r:id="rId43"/>
    <p:sldId id="402" r:id="rId44"/>
    <p:sldId id="403" r:id="rId45"/>
    <p:sldId id="404" r:id="rId46"/>
    <p:sldId id="406" r:id="rId47"/>
    <p:sldId id="407" r:id="rId48"/>
    <p:sldId id="426" r:id="rId49"/>
    <p:sldId id="409" r:id="rId50"/>
    <p:sldId id="428" r:id="rId51"/>
    <p:sldId id="429" r:id="rId52"/>
    <p:sldId id="427" r:id="rId5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приняты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3016944191347278E-3"/>
                  <c:y val="-2.6268062413868854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latin typeface="Times New Roman" pitchFamily="18" charset="0"/>
                      </a:rPr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1985639336011163E-3"/>
                  <c:y val="-2.8571588972383682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latin typeface="Times New Roman" pitchFamily="18" charset="0"/>
                      </a:rPr>
                      <a:t>1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5.7074090567135593E-3"/>
                  <c:y val="-3.0683056492541095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latin typeface="Times New Roman" pitchFamily="18" charset="0"/>
                      </a:rPr>
                      <a:t>2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1.2878705398456676E-2"/>
                  <c:y val="-3.8856202738702807E-2"/>
                </c:manualLayout>
              </c:layout>
              <c:showVal val="1"/>
            </c:dLbl>
            <c:txPr>
              <a:bodyPr/>
              <a:lstStyle/>
              <a:p>
                <a:pPr>
                  <a:defRPr b="1" baseline="0">
                    <a:solidFill>
                      <a:srgbClr val="660033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'Лист1'!$A$2:$A$5</c:f>
              <c:strCache>
                <c:ptCount val="4"/>
                <c:pt idx="0">
                  <c:v>врачи</c:v>
                </c:pt>
                <c:pt idx="1">
                  <c:v>средний</c:v>
                </c:pt>
                <c:pt idx="2">
                  <c:v>младший</c:v>
                </c:pt>
                <c:pt idx="3">
                  <c:v>прочие</c:v>
                </c:pt>
              </c:strCache>
            </c:strRef>
          </c:cat>
          <c:val>
            <c:numRef>
              <c:f>'Лист1'!$B$2:$B$5</c:f>
              <c:numCache>
                <c:formatCode>General</c:formatCode>
                <c:ptCount val="4"/>
                <c:pt idx="0">
                  <c:v>8</c:v>
                </c:pt>
                <c:pt idx="1">
                  <c:v>25</c:v>
                </c:pt>
                <c:pt idx="2">
                  <c:v>18</c:v>
                </c:pt>
                <c:pt idx="3">
                  <c:v>91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уволены</c:v>
                </c:pt>
              </c:strCache>
            </c:strRef>
          </c:tx>
          <c:spPr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1.3698585809775723E-2"/>
                  <c:y val="-1.3566868638528653E-2"/>
                </c:manualLayout>
              </c:layout>
              <c:showVal val="1"/>
            </c:dLbl>
            <c:dLbl>
              <c:idx val="1"/>
              <c:layout>
                <c:manualLayout>
                  <c:x val="1.9192618697241828E-2"/>
                  <c:y val="-2.1071831262247459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2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2.1027748600924035E-2"/>
                  <c:y val="-2.0783447229267692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1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3.0821818071996677E-2"/>
                  <c:y val="9.0445790923515627E-3"/>
                </c:manualLayout>
              </c:layout>
              <c:showVal val="1"/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 baseline="0">
                    <a:solidFill>
                      <a:srgbClr val="FF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'Лист1'!$A$2:$A$5</c:f>
              <c:strCache>
                <c:ptCount val="4"/>
                <c:pt idx="0">
                  <c:v>врачи</c:v>
                </c:pt>
                <c:pt idx="1">
                  <c:v>средний</c:v>
                </c:pt>
                <c:pt idx="2">
                  <c:v>младший</c:v>
                </c:pt>
                <c:pt idx="3">
                  <c:v>прочие</c:v>
                </c:pt>
              </c:strCache>
            </c:strRef>
          </c:cat>
          <c:val>
            <c:numRef>
              <c:f>'Лист1'!$C$2:$C$5</c:f>
              <c:numCache>
                <c:formatCode>General</c:formatCode>
                <c:ptCount val="4"/>
                <c:pt idx="0">
                  <c:v>4</c:v>
                </c:pt>
                <c:pt idx="1">
                  <c:v>26</c:v>
                </c:pt>
                <c:pt idx="2">
                  <c:v>15</c:v>
                </c:pt>
                <c:pt idx="3">
                  <c:v>139</c:v>
                </c:pt>
              </c:numCache>
            </c:numRef>
          </c:val>
        </c:ser>
        <c:gapWidth val="300"/>
        <c:shape val="cylinder"/>
        <c:axId val="39002112"/>
        <c:axId val="39004032"/>
        <c:axId val="0"/>
      </c:bar3DChart>
      <c:catAx>
        <c:axId val="390021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1" cap="none" spc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2">
                        <a:lumMod val="10000"/>
                      </a:schemeClr>
                    </a:solidFill>
                    <a:effectLst/>
                  </a:defRPr>
                </a:pPr>
                <a:r>
                  <a:rPr lang="ru-RU" b="1" cap="none" spc="0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2">
                        <a:lumMod val="10000"/>
                      </a:schemeClr>
                    </a:solidFill>
                    <a:effectLst/>
                  </a:rPr>
                  <a:t>персонал</a:t>
                </a:r>
              </a:p>
            </c:rich>
          </c:tx>
          <c:layout/>
        </c:title>
        <c:majorTickMark val="none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defRPr>
            </a:pPr>
            <a:endParaRPr lang="ru-RU"/>
          </a:p>
        </c:txPr>
        <c:crossAx val="39004032"/>
        <c:crosses val="autoZero"/>
        <c:auto val="1"/>
        <c:lblAlgn val="ctr"/>
        <c:lblOffset val="100"/>
      </c:catAx>
      <c:valAx>
        <c:axId val="39004032"/>
        <c:scaling>
          <c:orientation val="minMax"/>
        </c:scaling>
        <c:axPos val="l"/>
        <c:majorGridlines/>
        <c:minorGridlines>
          <c:spPr>
            <a:ln>
              <a:noFill/>
            </a:ln>
          </c:spPr>
        </c:minorGridlines>
        <c:title>
          <c:tx>
            <c:rich>
              <a:bodyPr/>
              <a:lstStyle/>
              <a:p>
                <a:pPr>
                  <a:defRPr b="1" cap="none" spc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2">
                        <a:lumMod val="10000"/>
                      </a:schemeClr>
                    </a:solidFill>
                    <a:effectLst/>
                  </a:defRPr>
                </a:pPr>
                <a:r>
                  <a:rPr lang="ru-RU" b="1" cap="none" spc="0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2">
                        <a:lumMod val="10000"/>
                      </a:schemeClr>
                    </a:solidFill>
                    <a:effectLst/>
                  </a:rPr>
                  <a:t>Физических</a:t>
                </a:r>
                <a:r>
                  <a:rPr lang="ru-RU" b="1" cap="none" spc="0" baseline="0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accent2">
                        <a:lumMod val="10000"/>
                      </a:schemeClr>
                    </a:solidFill>
                    <a:effectLst/>
                  </a:rPr>
                  <a:t> лиц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defRPr>
            </a:pPr>
            <a:endParaRPr lang="ru-RU"/>
          </a:p>
        </c:txPr>
        <c:crossAx val="3900211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defRPr>
            </a:pPr>
            <a:endParaRPr lang="ru-RU"/>
          </a:p>
        </c:txPr>
      </c:legendEntry>
      <c:layout>
        <c:manualLayout>
          <c:xMode val="edge"/>
          <c:yMode val="edge"/>
          <c:x val="0.77528175619176554"/>
          <c:y val="0.18731046344645888"/>
          <c:w val="0.2186299987238535"/>
          <c:h val="0.30530154769128232"/>
        </c:manualLayout>
      </c:layout>
      <c:txPr>
        <a:bodyPr/>
        <a:lstStyle/>
        <a:p>
          <a:pPr>
            <a:defRPr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gap"/>
  </c:chart>
  <c:spPr>
    <a:noFill/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Количество уволенных ср.мед работников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9159474004874081E-2"/>
          <c:y val="0.28239632918279756"/>
          <c:w val="0.49146814184297011"/>
          <c:h val="0.612481091844495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до 35 лет</c:v>
                </c:pt>
                <c:pt idx="1">
                  <c:v>от 36 до 45 лет</c:v>
                </c:pt>
                <c:pt idx="2">
                  <c:v>старше 45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10</c:v>
                </c:pt>
                <c:pt idx="2">
                  <c:v>13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baseline="0">
              <a:latin typeface="Times New Roman" pitchFamily="18" charset="0"/>
            </a:defRPr>
          </a:pPr>
          <a:endParaRPr lang="ru-RU"/>
        </a:p>
      </c:txPr>
    </c:legend>
    <c:plotVisOnly val="1"/>
  </c:chart>
  <c:spPr>
    <a:solidFill>
      <a:schemeClr val="bg1">
        <a:lumMod val="85000"/>
      </a:schemeClr>
    </a:solidFill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1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000000"/>
                </a:solidFill>
              </a:rPr>
              <a:t>Врачи</a:t>
            </a:r>
            <a:endParaRPr lang="ru-RU" dirty="0">
              <a:solidFill>
                <a:srgbClr val="000000"/>
              </a:solidFill>
            </a:endParaRPr>
          </a:p>
        </c:rich>
      </c:tx>
      <c:layout/>
    </c:title>
    <c:view3D>
      <c:perspective val="30"/>
    </c:view3D>
    <c:plotArea>
      <c:layout>
        <c:manualLayout>
          <c:layoutTarget val="inner"/>
          <c:xMode val="edge"/>
          <c:yMode val="edge"/>
          <c:x val="0.15879868223258747"/>
          <c:y val="0.15618652434844765"/>
          <c:w val="0.71227864778310124"/>
          <c:h val="0.6654533144116066"/>
        </c:manualLayout>
      </c:layout>
      <c:line3D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Lbls>
            <c:dLbl>
              <c:idx val="0"/>
              <c:layout>
                <c:manualLayout>
                  <c:x val="4.3192479747148675E-2"/>
                  <c:y val="1.6033572027350541E-2"/>
                </c:manualLayout>
              </c:layout>
              <c:showVal val="1"/>
            </c:dLbl>
            <c:dLbl>
              <c:idx val="1"/>
              <c:layout>
                <c:manualLayout>
                  <c:x val="3.5993733122623816E-3"/>
                  <c:y val="-3.5273858460171385E-2"/>
                </c:manualLayout>
              </c:layout>
              <c:showVal val="1"/>
            </c:dLbl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c:sp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2009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59.2</c:v>
                </c:pt>
                <c:pt idx="1">
                  <c:v>50</c:v>
                </c:pt>
                <c:pt idx="2">
                  <c:v>50.1</c:v>
                </c:pt>
              </c:numCache>
            </c:numRef>
          </c:val>
        </c:ser>
        <c:dLbls>
          <c:showVal val="1"/>
        </c:dLbls>
        <c:axId val="39107968"/>
        <c:axId val="44369024"/>
        <c:axId val="44336448"/>
      </c:line3DChart>
      <c:catAx>
        <c:axId val="39107968"/>
        <c:scaling>
          <c:orientation val="minMax"/>
        </c:scaling>
        <c:axPos val="b"/>
        <c:numFmt formatCode="General" sourceLinked="1"/>
        <c:majorTickMark val="none"/>
        <c:tickLblPos val="nextTo"/>
        <c:crossAx val="44369024"/>
        <c:crosses val="autoZero"/>
        <c:auto val="1"/>
        <c:lblAlgn val="ctr"/>
        <c:lblOffset val="100"/>
      </c:catAx>
      <c:valAx>
        <c:axId val="443690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39107968"/>
        <c:crosses val="autoZero"/>
        <c:crossBetween val="between"/>
      </c:valAx>
      <c:serAx>
        <c:axId val="44336448"/>
        <c:scaling>
          <c:orientation val="minMax"/>
        </c:scaling>
        <c:delete val="1"/>
        <c:axPos val="b"/>
        <c:majorTickMark val="none"/>
        <c:tickLblPos val="none"/>
        <c:crossAx val="44369024"/>
        <c:crosses val="autoZero"/>
      </c:serAx>
    </c:plotArea>
    <c:legend>
      <c:legendPos val="r"/>
      <c:layout>
        <c:manualLayout>
          <c:xMode val="edge"/>
          <c:yMode val="edge"/>
          <c:x val="0.84759686565438364"/>
          <c:y val="0.50853440526810167"/>
          <c:w val="0.15240313434561756"/>
          <c:h val="9.6336518164648707E-2"/>
        </c:manualLayout>
      </c:layout>
    </c:legend>
    <c:plotVisOnly val="1"/>
  </c:chart>
  <c:spPr>
    <a:gradFill>
      <a:gsLst>
        <a:gs pos="0">
          <a:srgbClr val="FFF200"/>
        </a:gs>
        <a:gs pos="45000">
          <a:srgbClr val="FF7A00"/>
        </a:gs>
        <a:gs pos="70000">
          <a:srgbClr val="FF0300"/>
        </a:gs>
        <a:gs pos="100000">
          <a:srgbClr val="4D0808"/>
        </a:gs>
      </a:gsLst>
      <a:lin ang="5400000" scaled="0"/>
    </a:gradFill>
  </c:spPr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6"/>
  <c:chart>
    <c:title>
      <c:tx>
        <c:rich>
          <a:bodyPr/>
          <a:lstStyle/>
          <a:p>
            <a:pPr>
              <a:defRPr/>
            </a:pPr>
            <a:r>
              <a:rPr lang="ru-RU"/>
              <a:t>Средние мед работники</a:t>
            </a:r>
          </a:p>
        </c:rich>
      </c:tx>
      <c:layout>
        <c:manualLayout>
          <c:xMode val="edge"/>
          <c:yMode val="edge"/>
          <c:x val="0.24324380624375069"/>
          <c:y val="0"/>
        </c:manualLayout>
      </c:layout>
    </c:title>
    <c:view3D>
      <c:perspective val="30"/>
    </c:view3D>
    <c:plotArea>
      <c:layout/>
      <c:line3D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8.4114799210344163E-2"/>
                  <c:y val="7.8386352133713533E-2"/>
                </c:manualLayout>
              </c:layout>
              <c:showVal val="1"/>
            </c:dLbl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86.5</c:v>
                </c:pt>
                <c:pt idx="1">
                  <c:v>85.2</c:v>
                </c:pt>
              </c:numCache>
            </c:numRef>
          </c:val>
        </c:ser>
        <c:dLbls>
          <c:showVal val="1"/>
        </c:dLbls>
        <c:axId val="44415616"/>
        <c:axId val="44417408"/>
        <c:axId val="44338240"/>
      </c:line3DChart>
      <c:catAx>
        <c:axId val="44415616"/>
        <c:scaling>
          <c:orientation val="minMax"/>
        </c:scaling>
        <c:axPos val="b"/>
        <c:numFmt formatCode="General" sourceLinked="1"/>
        <c:majorTickMark val="none"/>
        <c:tickLblPos val="nextTo"/>
        <c:crossAx val="44417408"/>
        <c:crosses val="autoZero"/>
        <c:auto val="1"/>
        <c:lblAlgn val="ctr"/>
        <c:lblOffset val="100"/>
      </c:catAx>
      <c:valAx>
        <c:axId val="4441740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44415616"/>
        <c:crosses val="autoZero"/>
        <c:crossBetween val="between"/>
      </c:valAx>
      <c:serAx>
        <c:axId val="44338240"/>
        <c:scaling>
          <c:orientation val="minMax"/>
        </c:scaling>
        <c:delete val="1"/>
        <c:axPos val="b"/>
        <c:majorTickMark val="none"/>
        <c:tickLblPos val="none"/>
        <c:crossAx val="44417408"/>
        <c:crosses val="autoZero"/>
      </c:serAx>
    </c:plotArea>
    <c:legend>
      <c:legendPos val="r"/>
      <c:layout/>
    </c:legend>
    <c:plotVisOnly val="1"/>
  </c:chart>
  <c:spPr>
    <a:gradFill>
      <a:gsLst>
        <a:gs pos="0">
          <a:srgbClr val="FF3399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5400000" scaled="0"/>
    </a:gradFill>
  </c:spPr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152058180227471"/>
          <c:y val="3.4816828397129941E-2"/>
          <c:w val="0.77201094719634322"/>
          <c:h val="0.5961220553553114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2.0921369203849519E-2"/>
                  <c:y val="-3.2007504775150256E-2"/>
                </c:manualLayout>
              </c:layout>
              <c:tx>
                <c:rich>
                  <a:bodyPr/>
                  <a:lstStyle/>
                  <a:p>
                    <a:r>
                      <a:rPr lang="ru-RU" sz="1600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8</a:t>
                    </a:r>
                    <a:r>
                      <a:rPr lang="ru-RU" sz="1600" dirty="0" smtClean="0">
                        <a:solidFill>
                          <a:srgbClr val="000000"/>
                        </a:solidFill>
                      </a:rPr>
                      <a:t>0,20</a:t>
                    </a:r>
                    <a:r>
                      <a:rPr lang="en-US" sz="1600" dirty="0" smtClean="0">
                        <a:solidFill>
                          <a:srgbClr val="000000"/>
                        </a:solidFill>
                      </a:rPr>
                      <a:t>%</a:t>
                    </a:r>
                    <a:endParaRPr lang="en-US" sz="1600" dirty="0">
                      <a:solidFill>
                        <a:srgbClr val="000000"/>
                      </a:solidFill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-1.6206911636045505E-2"/>
                  <c:y val="-4.7317336391837828E-2"/>
                </c:manualLayout>
              </c:layout>
              <c:showVal val="1"/>
            </c:dLbl>
            <c:dLbl>
              <c:idx val="2"/>
              <c:layout>
                <c:manualLayout>
                  <c:x val="-1.9909448818897651E-2"/>
                  <c:y val="-3.3683209984692444E-2"/>
                </c:manualLayout>
              </c:layout>
              <c:showVal val="1"/>
            </c:dLbl>
            <c:dLbl>
              <c:idx val="3"/>
              <c:layout>
                <c:manualLayout>
                  <c:x val="-2.2965551181102366E-2"/>
                  <c:y val="-1.4992842919005324E-2"/>
                </c:manualLayout>
              </c:layout>
              <c:showVal val="1"/>
            </c:dLbl>
            <c:dLbl>
              <c:idx val="4"/>
              <c:layout>
                <c:manualLayout>
                  <c:x val="1.9444444444444445E-2"/>
                  <c:y val="-7.4551045565996399E-2"/>
                </c:manualLayout>
              </c:layout>
              <c:showVal val="1"/>
            </c:dLbl>
            <c:spPr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</c:spPr>
            <c:txPr>
              <a:bodyPr/>
              <a:lstStyle/>
              <a:p>
                <a:pPr>
                  <a:defRPr sz="1600" b="1" baseline="0">
                    <a:solidFill>
                      <a:srgbClr val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Всего аттестовано</c:v>
                </c:pt>
                <c:pt idx="1">
                  <c:v>Высшая категория</c:v>
                </c:pt>
                <c:pt idx="2">
                  <c:v>Первая категория</c:v>
                </c:pt>
                <c:pt idx="3">
                  <c:v>Вторая категория</c:v>
                </c:pt>
                <c:pt idx="4">
                  <c:v>без категории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0.80200000000000005</c:v>
                </c:pt>
                <c:pt idx="1">
                  <c:v>0.17300000000000001</c:v>
                </c:pt>
                <c:pt idx="2">
                  <c:v>0.44600000000000001</c:v>
                </c:pt>
                <c:pt idx="3">
                  <c:v>0.17300000000000001</c:v>
                </c:pt>
                <c:pt idx="4">
                  <c:v>0.12300000000000012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3.5224756773056962E-2"/>
                  <c:y val="-4.241793105970533E-2"/>
                </c:manualLayout>
              </c:layout>
              <c:tx>
                <c:rich>
                  <a:bodyPr/>
                  <a:lstStyle/>
                  <a:p>
                    <a:r>
                      <a:rPr lang="en-US" sz="1600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r>
                      <a:rPr lang="en-US" sz="16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ru-RU" sz="16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,</a:t>
                    </a:r>
                    <a:r>
                      <a:rPr lang="en-US" sz="16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ru-RU" sz="16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en-US" sz="160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600" dirty="0">
                      <a:solidFill>
                        <a:srgbClr val="0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1"/>
              <c:layout>
                <c:manualLayout>
                  <c:x val="3.2599737532808405E-2"/>
                  <c:y val="-3.1297892612176567E-2"/>
                </c:manualLayout>
              </c:layout>
              <c:showVal val="1"/>
            </c:dLbl>
            <c:dLbl>
              <c:idx val="2"/>
              <c:layout>
                <c:manualLayout>
                  <c:x val="3.1108705161854811E-2"/>
                  <c:y val="-4.3470800464193847E-2"/>
                </c:manualLayout>
              </c:layout>
              <c:showVal val="1"/>
            </c:dLbl>
            <c:dLbl>
              <c:idx val="3"/>
              <c:layout>
                <c:manualLayout>
                  <c:x val="3.1400371828521748E-2"/>
                  <c:y val="-5.0517251500277714E-3"/>
                </c:manualLayout>
              </c:layout>
              <c:showVal val="1"/>
            </c:dLbl>
            <c:delete val="1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</c:dLbls>
          <c:cat>
            <c:strRef>
              <c:f>Лист1!$A$2:$A$6</c:f>
              <c:strCache>
                <c:ptCount val="5"/>
                <c:pt idx="0">
                  <c:v>Всего аттестовано</c:v>
                </c:pt>
                <c:pt idx="1">
                  <c:v>Высшая категория</c:v>
                </c:pt>
                <c:pt idx="2">
                  <c:v>Первая категория</c:v>
                </c:pt>
                <c:pt idx="3">
                  <c:v>Вторая категория</c:v>
                </c:pt>
                <c:pt idx="4">
                  <c:v>без категории</c:v>
                </c:pt>
              </c:strCache>
            </c:strRef>
          </c:cat>
          <c:val>
            <c:numRef>
              <c:f>Лист1!$C$2:$C$6</c:f>
              <c:numCache>
                <c:formatCode>0.00%</c:formatCode>
                <c:ptCount val="5"/>
                <c:pt idx="0">
                  <c:v>0.75000000000000366</c:v>
                </c:pt>
                <c:pt idx="1">
                  <c:v>0.2</c:v>
                </c:pt>
                <c:pt idx="2">
                  <c:v>0.38750000000000201</c:v>
                </c:pt>
                <c:pt idx="3">
                  <c:v>0.16250000000000001</c:v>
                </c:pt>
                <c:pt idx="4">
                  <c:v>0.18700000000000044</c:v>
                </c:pt>
              </c:numCache>
            </c:numRef>
          </c:val>
        </c:ser>
        <c:shape val="cylinder"/>
        <c:axId val="44582784"/>
        <c:axId val="44598016"/>
        <c:axId val="0"/>
      </c:bar3DChart>
      <c:catAx>
        <c:axId val="445827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</a:defRPr>
            </a:pPr>
            <a:endParaRPr lang="ru-RU"/>
          </a:p>
        </c:txPr>
        <c:crossAx val="44598016"/>
        <c:crosses val="autoZero"/>
        <c:auto val="1"/>
        <c:lblAlgn val="ctr"/>
        <c:lblOffset val="100"/>
      </c:catAx>
      <c:valAx>
        <c:axId val="44598016"/>
        <c:scaling>
          <c:orientation val="minMax"/>
          <c:max val="1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44582784"/>
        <c:crosses val="autoZero"/>
        <c:crossBetween val="between"/>
        <c:majorUnit val="0.1"/>
      </c:valAx>
    </c:plotArea>
    <c:legend>
      <c:legendPos val="r"/>
      <c:legendEntry>
        <c:idx val="0"/>
        <c:txPr>
          <a:bodyPr/>
          <a:lstStyle/>
          <a:p>
            <a:pPr>
              <a:defRPr b="1" baseline="0">
                <a:solidFill>
                  <a:schemeClr val="accent4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 baseline="0">
                <a:solidFill>
                  <a:schemeClr val="accent2">
                    <a:lumMod val="75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89925699912510948"/>
          <c:y val="0.20547821492917429"/>
          <c:w val="9.9162401574803744E-2"/>
          <c:h val="0.31555276597475818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7.7456787442717445E-2"/>
          <c:y val="2.3768944874858387E-2"/>
          <c:w val="0.67182789666502507"/>
          <c:h val="0.84215808273320003"/>
        </c:manualLayout>
      </c:layout>
      <c:bar3DChart>
        <c:barDir val="col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исчисленная потребность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c:spPr>
          <c:cat>
            <c:numRef>
              <c:f>'Лист1'!$A$2:$A$11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'Лист1'!$B$2:$B$11</c:f>
              <c:numCache>
                <c:formatCode>General</c:formatCode>
                <c:ptCount val="10"/>
                <c:pt idx="0">
                  <c:v>150.80000000000001</c:v>
                </c:pt>
                <c:pt idx="1">
                  <c:v>178</c:v>
                </c:pt>
                <c:pt idx="2">
                  <c:v>291</c:v>
                </c:pt>
                <c:pt idx="3">
                  <c:v>225</c:v>
                </c:pt>
                <c:pt idx="4">
                  <c:v>243.7</c:v>
                </c:pt>
                <c:pt idx="5">
                  <c:v>282.5</c:v>
                </c:pt>
                <c:pt idx="6">
                  <c:v>336.6</c:v>
                </c:pt>
                <c:pt idx="7">
                  <c:v>387.9</c:v>
                </c:pt>
                <c:pt idx="8">
                  <c:v>395</c:v>
                </c:pt>
                <c:pt idx="9">
                  <c:v>414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финансирование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2.060772090988627E-2"/>
                  <c:y val="1.111814844236426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88%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3088254593175853E-2"/>
                  <c:y val="2.621107699794605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93%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8.277777777777778E-3"/>
                  <c:y val="-7.4716777236261533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46%</a:t>
                    </a:r>
                    <a:endParaRPr lang="en-US" sz="1400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0101706036745407E-2"/>
                  <c:y val="-4.861304935912580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93%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9.6699475065617282E-3"/>
                  <c:y val="1.363333834295901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90%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1.7432524059492565E-2"/>
                  <c:y val="1.046653927904333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90%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>
                <c:manualLayout>
                  <c:x val="1.5738188976377954E-2"/>
                  <c:y val="-6.562967415963552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82%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>
                <c:manualLayout>
                  <c:x val="1.6101377952755905E-2"/>
                  <c:y val="-7.408520657549151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82%</a:t>
                    </a:r>
                    <a:endParaRPr lang="en-US" dirty="0"/>
                  </a:p>
                </c:rich>
              </c:tx>
              <c:showVal val="1"/>
            </c:dLbl>
            <c:dLbl>
              <c:idx val="8"/>
              <c:layout>
                <c:manualLayout>
                  <c:x val="1.8441491688539015E-2"/>
                  <c:y val="4.206296383765972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95%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>
                <c:manualLayout>
                  <c:x val="2.4666776027996499E-2"/>
                  <c:y val="-6.647594306202632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97%</a:t>
                    </a:r>
                    <a:endParaRPr lang="en-US" dirty="0"/>
                  </a:p>
                </c:rich>
              </c:tx>
              <c:showVal val="1"/>
            </c:dLbl>
            <c:dLbl>
              <c:idx val="10"/>
              <c:layout>
                <c:manualLayout>
                  <c:x val="2.777777777777888E-3"/>
                  <c:y val="-6.816669171479643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'Лист1'!$A$2:$A$11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'Лист1'!$C$2:$C$11</c:f>
              <c:numCache>
                <c:formatCode>General</c:formatCode>
                <c:ptCount val="10"/>
                <c:pt idx="0">
                  <c:v>133.19999999999999</c:v>
                </c:pt>
                <c:pt idx="1">
                  <c:v>165.3</c:v>
                </c:pt>
                <c:pt idx="2">
                  <c:v>180</c:v>
                </c:pt>
                <c:pt idx="3">
                  <c:v>210.4</c:v>
                </c:pt>
                <c:pt idx="4">
                  <c:v>219.8</c:v>
                </c:pt>
                <c:pt idx="5">
                  <c:v>254.2</c:v>
                </c:pt>
                <c:pt idx="6">
                  <c:v>278.10000000000002</c:v>
                </c:pt>
                <c:pt idx="7">
                  <c:v>320.60000000000002</c:v>
                </c:pt>
                <c:pt idx="8">
                  <c:v>366.4</c:v>
                </c:pt>
                <c:pt idx="9">
                  <c:v>401.6</c:v>
                </c:pt>
              </c:numCache>
            </c:numRef>
          </c:val>
        </c:ser>
        <c:shape val="cylinder"/>
        <c:axId val="139972608"/>
        <c:axId val="139974144"/>
        <c:axId val="0"/>
      </c:bar3DChart>
      <c:catAx>
        <c:axId val="1399726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defRPr>
            </a:pPr>
            <a:endParaRPr lang="ru-RU"/>
          </a:p>
        </c:txPr>
        <c:crossAx val="139974144"/>
        <c:crosses val="autoZero"/>
        <c:auto val="1"/>
        <c:lblAlgn val="ctr"/>
        <c:lblOffset val="100"/>
      </c:catAx>
      <c:valAx>
        <c:axId val="13997414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defRPr>
            </a:pPr>
            <a:endParaRPr lang="ru-RU"/>
          </a:p>
        </c:txPr>
        <c:crossAx val="13997260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/>
              </a:defRPr>
            </a:pPr>
            <a:endParaRPr lang="ru-RU"/>
          </a:p>
        </c:txPr>
      </c:legendEntry>
      <c:layout>
        <c:manualLayout>
          <c:xMode val="edge"/>
          <c:yMode val="edge"/>
          <c:x val="0.67990611861760375"/>
          <c:y val="0.3206312408875806"/>
          <c:w val="0.31607003146418688"/>
          <c:h val="0.23436579098831681"/>
        </c:manualLayout>
      </c:layout>
      <c:txPr>
        <a:bodyPr/>
        <a:lstStyle/>
        <a:p>
          <a:pPr>
            <a:defRPr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3"/>
  <c:chart>
    <c:title>
      <c:layout>
        <c:manualLayout>
          <c:xMode val="edge"/>
          <c:yMode val="edge"/>
          <c:x val="0.51527427821522309"/>
          <c:y val="1.2359487869535711E-2"/>
        </c:manualLayout>
      </c:layout>
    </c:title>
    <c:view3D>
      <c:rotX val="40"/>
      <c:rotY val="20"/>
      <c:perspective val="0"/>
    </c:view3D>
    <c:plotArea>
      <c:layout>
        <c:manualLayout>
          <c:layoutTarget val="inner"/>
          <c:xMode val="edge"/>
          <c:yMode val="edge"/>
          <c:x val="0"/>
          <c:y val="0.2376001428455142"/>
          <c:w val="0.83472222222222225"/>
          <c:h val="0.75823138648152022"/>
        </c:manualLayout>
      </c:layout>
      <c:pie3D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     </c:v>
                </c:pt>
              </c:strCache>
            </c:strRef>
          </c:tx>
          <c:dPt>
            <c:idx val="0"/>
            <c:spPr>
              <a:solidFill>
                <a:srgbClr val="AEEDF4"/>
              </a:solidFill>
            </c:spPr>
          </c:dPt>
          <c:dPt>
            <c:idx val="1"/>
            <c:spPr>
              <a:solidFill>
                <a:srgbClr val="F8AAF4"/>
              </a:solidFill>
              <a:ln>
                <a:solidFill>
                  <a:schemeClr val="bg2"/>
                </a:solidFill>
              </a:ln>
            </c:spPr>
          </c:dPt>
          <c:dPt>
            <c:idx val="2"/>
            <c:spPr>
              <a:solidFill>
                <a:srgbClr val="12886C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0.38020898950131232"/>
                  <c:y val="-5.5103041147687118E-2"/>
                </c:manualLayout>
              </c:layout>
              <c:tx>
                <c:rich>
                  <a:bodyPr/>
                  <a:lstStyle/>
                  <a:p>
                    <a:r>
                      <a:rPr lang="ru-RU" sz="1500" baseline="0" dirty="0" err="1">
                        <a:solidFill>
                          <a:schemeClr val="tx1"/>
                        </a:solidFill>
                        <a:latin typeface="Times New Roman" pitchFamily="18" charset="0"/>
                      </a:rPr>
                      <a:t>Е</a:t>
                    </a:r>
                    <a:r>
                      <a:rPr lang="ru-RU" dirty="0" err="1"/>
                      <a:t>жемес-я</a:t>
                    </a:r>
                    <a:r>
                      <a:rPr lang="ru-RU" dirty="0"/>
                      <a:t> денежная выплата на </a:t>
                    </a:r>
                    <a:r>
                      <a:rPr lang="ru-RU" dirty="0" err="1"/>
                      <a:t>обесп-е</a:t>
                    </a:r>
                    <a:r>
                      <a:rPr lang="ru-RU" dirty="0"/>
                      <a:t> мер соц. поддержки
</a:t>
                    </a:r>
                    <a:r>
                      <a:rPr lang="ru-RU" dirty="0" smtClean="0"/>
                      <a:t>468 107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0,1%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1"/>
              <c:layout>
                <c:manualLayout>
                  <c:x val="-0.11597244094488222"/>
                  <c:y val="-0.11484024145443612"/>
                </c:manualLayout>
              </c:layout>
              <c:tx>
                <c:rich>
                  <a:bodyPr/>
                  <a:lstStyle/>
                  <a:p>
                    <a:r>
                      <a:rPr lang="ru-RU" sz="1500" baseline="0" dirty="0" err="1" smtClean="0">
                        <a:solidFill>
                          <a:schemeClr val="tx1"/>
                        </a:solidFill>
                        <a:latin typeface="Times New Roman" pitchFamily="18" charset="0"/>
                      </a:rPr>
                      <a:t>К</a:t>
                    </a:r>
                    <a:r>
                      <a:rPr lang="ru-RU" dirty="0" err="1" smtClean="0"/>
                      <a:t>омп-я</a:t>
                    </a:r>
                    <a:r>
                      <a:rPr lang="ru-RU" dirty="0" smtClean="0"/>
                      <a:t> </a:t>
                    </a:r>
                    <a:r>
                      <a:rPr lang="ru-RU" dirty="0" err="1"/>
                      <a:t>расход.,связанных</a:t>
                    </a:r>
                    <a:r>
                      <a:rPr lang="ru-RU" dirty="0"/>
                      <a:t> с </a:t>
                    </a:r>
                    <a:r>
                      <a:rPr lang="ru-RU" dirty="0" err="1"/>
                      <a:t>оказ</a:t>
                    </a:r>
                    <a:r>
                      <a:rPr lang="ru-RU" dirty="0"/>
                      <a:t>. мед. помощи </a:t>
                    </a:r>
                    <a:r>
                      <a:rPr lang="ru-RU" dirty="0" err="1"/>
                      <a:t>гражд</a:t>
                    </a:r>
                    <a:r>
                      <a:rPr lang="ru-RU" dirty="0"/>
                      <a:t>. Украины
</a:t>
                    </a:r>
                    <a:r>
                      <a:rPr lang="ru-RU" dirty="0" smtClean="0"/>
                      <a:t>826 434,47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0,2%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2"/>
              <c:layout>
                <c:manualLayout>
                  <c:x val="0.11533759842519685"/>
                  <c:y val="-8.188193153168116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Приобретения </a:t>
                    </a:r>
                    <a:r>
                      <a:rPr lang="ru-RU" dirty="0"/>
                      <a:t>осн. средств для осущ-я осн. видов деят. бюдж. учр., кап. ремонт недвижим. имущества
</a:t>
                    </a:r>
                    <a:r>
                      <a:rPr lang="ru-RU" dirty="0" smtClean="0"/>
                      <a:t>4 936 365</a:t>
                    </a:r>
                    <a:r>
                      <a:rPr lang="ru-RU" dirty="0"/>
                      <a:t>
1%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3"/>
              <c:layout>
                <c:manualLayout>
                  <c:x val="0.11744280402449685"/>
                  <c:y val="3.9653356914760442E-2"/>
                </c:manualLayout>
              </c:layout>
              <c:tx>
                <c:rich>
                  <a:bodyPr/>
                  <a:lstStyle/>
                  <a:p>
                    <a:r>
                      <a:rPr lang="ru-RU" sz="1500" baseline="0" dirty="0" err="1">
                        <a:solidFill>
                          <a:schemeClr val="tx1"/>
                        </a:solidFill>
                        <a:latin typeface="Times New Roman" pitchFamily="18" charset="0"/>
                      </a:rPr>
                      <a:t>П</a:t>
                    </a:r>
                    <a:r>
                      <a:rPr lang="ru-RU" dirty="0" err="1"/>
                      <a:t>оступл</a:t>
                    </a:r>
                    <a:r>
                      <a:rPr lang="ru-RU" dirty="0"/>
                      <a:t>. от оказания платных услуг
</a:t>
                    </a:r>
                    <a:r>
                      <a:rPr lang="ru-RU" dirty="0" smtClean="0"/>
                      <a:t>67 068 707,84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14,1%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4"/>
              <c:layout>
                <c:manualLayout>
                  <c:x val="0.19992191601049891"/>
                  <c:y val="-0.20381606486882201"/>
                </c:manualLayout>
              </c:layout>
              <c:tx>
                <c:rich>
                  <a:bodyPr/>
                  <a:lstStyle/>
                  <a:p>
                    <a:r>
                      <a:rPr lang="ru-RU" sz="150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</a:rPr>
                      <a:t>О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бластной бюджет субсидия на выполнение </a:t>
                    </a:r>
                    <a:r>
                      <a:rPr lang="ru-RU" dirty="0" err="1" smtClean="0">
                        <a:solidFill>
                          <a:schemeClr val="bg1"/>
                        </a:solidFill>
                      </a:rPr>
                      <a:t>гос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. задания 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401 627 000,29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84,6%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5"/>
              <c:layout>
                <c:manualLayout>
                  <c:x val="0.11905227471566072"/>
                  <c:y val="0.20187163520241663"/>
                </c:manualLayout>
              </c:layout>
              <c:showVal val="1"/>
              <c:showCatName val="1"/>
              <c:showPercent val="1"/>
              <c:separator>
</c:separator>
            </c:dLbl>
            <c:dLbl>
              <c:idx val="6"/>
              <c:layout>
                <c:manualLayout>
                  <c:x val="0.12604385389326578"/>
                  <c:y val="-0.31643792422888345"/>
                </c:manualLayout>
              </c:layout>
              <c:showVal val="1"/>
              <c:showCatName val="1"/>
              <c:showPercent val="1"/>
              <c:separator>
</c:separator>
            </c:dLbl>
            <c:txPr>
              <a:bodyPr/>
              <a:lstStyle/>
              <a:p>
                <a:pPr>
                  <a:defRPr sz="1500" baseline="0">
                    <a:solidFill>
                      <a:schemeClr val="tx1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eparator>
</c:separator>
            <c:showLeaderLines val="1"/>
            <c:leaderLines>
              <c:spPr>
                <a:ln w="41275"/>
              </c:spPr>
            </c:leaderLines>
          </c:dLbls>
          <c:cat>
            <c:strRef>
              <c:f>'Лист1'!$A$2:$A$6</c:f>
              <c:strCache>
                <c:ptCount val="5"/>
                <c:pt idx="0">
                  <c:v>Ежемес-я денежная выплата на обесп-е мер соц. поддержки</c:v>
                </c:pt>
                <c:pt idx="1">
                  <c:v>Комп-я расход.,связанных с оказ. мед. помощи гражд. Украины</c:v>
                </c:pt>
                <c:pt idx="2">
                  <c:v>Приобретения осн. средств для осущ-я осн. видов деят. бюдж. учр., кап. ремонт недвижим. имущества</c:v>
                </c:pt>
                <c:pt idx="3">
                  <c:v>Поступл. от оказания платных услуг</c:v>
                </c:pt>
                <c:pt idx="4">
                  <c:v>Областной бюджет субсидия на выполнение гос. задания </c:v>
                </c:pt>
              </c:strCache>
            </c:strRef>
          </c:cat>
          <c:val>
            <c:numRef>
              <c:f>'Лист1'!$B$2:$B$6</c:f>
              <c:numCache>
                <c:formatCode>General</c:formatCode>
                <c:ptCount val="5"/>
                <c:pt idx="0">
                  <c:v>468107</c:v>
                </c:pt>
                <c:pt idx="1">
                  <c:v>826434.47</c:v>
                </c:pt>
                <c:pt idx="2">
                  <c:v>4936365</c:v>
                </c:pt>
                <c:pt idx="3">
                  <c:v>67068707.840000004</c:v>
                </c:pt>
                <c:pt idx="4" formatCode="#,##0.00">
                  <c:v>401627000.28999949</c:v>
                </c:pt>
              </c:numCache>
            </c:numRef>
          </c:val>
        </c:ser>
      </c:pie3DChart>
    </c:plotArea>
    <c:plotVisOnly val="1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бюджет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-9.7222222222222224E-3"/>
                  <c:y val="-5.9705440623017934E-3"/>
                </c:manualLayout>
              </c:layout>
              <c:showVal val="1"/>
            </c:dLbl>
            <c:dLbl>
              <c:idx val="1"/>
              <c:layout>
                <c:manualLayout>
                  <c:x val="1.6666666666666701E-2"/>
                  <c:y val="-5.5555555555555558E-3"/>
                </c:manualLayout>
              </c:layout>
              <c:showVal val="1"/>
            </c:dLbl>
            <c:dLbl>
              <c:idx val="6"/>
              <c:layout>
                <c:manualLayout>
                  <c:x val="1.5277777777777781E-2"/>
                  <c:y val="-1.3931269478704119E-2"/>
                </c:manualLayout>
              </c:layout>
              <c:showVal val="1"/>
            </c:dLbl>
            <c:dLbl>
              <c:idx val="9"/>
              <c:layout>
                <c:manualLayout>
                  <c:x val="4.1666666666666683E-3"/>
                  <c:y val="5.635314106750014E-3"/>
                </c:manualLayout>
              </c:layout>
              <c:showVal val="1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400" b="1">
                    <a:solidFill>
                      <a:schemeClr val="accent5">
                        <a:lumMod val="1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'Лист1'!$A$2:$A$13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'Лист1'!$B$2:$B$13</c:f>
              <c:numCache>
                <c:formatCode>General</c:formatCode>
                <c:ptCount val="12"/>
                <c:pt idx="0">
                  <c:v>93.76</c:v>
                </c:pt>
                <c:pt idx="1">
                  <c:v>111.09</c:v>
                </c:pt>
                <c:pt idx="2">
                  <c:v>132.23999999999998</c:v>
                </c:pt>
                <c:pt idx="3">
                  <c:v>158.22999999999999</c:v>
                </c:pt>
                <c:pt idx="4">
                  <c:v>180.36</c:v>
                </c:pt>
                <c:pt idx="5">
                  <c:v>185.4</c:v>
                </c:pt>
                <c:pt idx="6">
                  <c:v>219.8</c:v>
                </c:pt>
                <c:pt idx="7">
                  <c:v>254.2</c:v>
                </c:pt>
                <c:pt idx="8">
                  <c:v>278.10000000000002</c:v>
                </c:pt>
                <c:pt idx="9">
                  <c:v>320.60000000000002</c:v>
                </c:pt>
                <c:pt idx="10">
                  <c:v>366.4</c:v>
                </c:pt>
                <c:pt idx="11">
                  <c:v>401.6</c:v>
                </c:pt>
              </c:numCache>
            </c:numRef>
          </c:val>
          <c:shape val="coneToMax"/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платные услуги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solidFill>
                <a:srgbClr val="340EBE"/>
              </a:solidFill>
            </a:ln>
          </c:spPr>
          <c:dLbls>
            <c:dLbl>
              <c:idx val="0"/>
              <c:layout>
                <c:manualLayout>
                  <c:x val="5.5554461942257426E-3"/>
                  <c:y val="-7.493518590487748E-2"/>
                </c:manualLayout>
              </c:layout>
              <c:showVal val="1"/>
            </c:dLbl>
            <c:dLbl>
              <c:idx val="1"/>
              <c:layout>
                <c:manualLayout>
                  <c:x val="4.1666666666666683E-3"/>
                  <c:y val="-7.0316868213011696E-2"/>
                </c:manualLayout>
              </c:layout>
              <c:showVal val="1"/>
            </c:dLbl>
            <c:dLbl>
              <c:idx val="2"/>
              <c:layout>
                <c:manualLayout>
                  <c:x val="4.1665573053368083E-3"/>
                  <c:y val="-6.5698393813952233E-2"/>
                </c:manualLayout>
              </c:layout>
              <c:showVal val="1"/>
            </c:dLbl>
            <c:dLbl>
              <c:idx val="3"/>
              <c:layout>
                <c:manualLayout>
                  <c:x val="1.1111111111111125E-2"/>
                  <c:y val="-5.3257723157311594E-2"/>
                </c:manualLayout>
              </c:layout>
              <c:showVal val="1"/>
            </c:dLbl>
            <c:dLbl>
              <c:idx val="4"/>
              <c:layout>
                <c:manualLayout>
                  <c:x val="1.8055555555555561E-2"/>
                  <c:y val="-5.1459194700538821E-2"/>
                </c:manualLayout>
              </c:layout>
              <c:showVal val="1"/>
            </c:dLbl>
            <c:dLbl>
              <c:idx val="5"/>
              <c:layout>
                <c:manualLayout>
                  <c:x val="1.6666666666666725E-2"/>
                  <c:y val="-5.0075940305842302E-2"/>
                </c:manualLayout>
              </c:layout>
              <c:showVal val="1"/>
            </c:dLbl>
            <c:dLbl>
              <c:idx val="6"/>
              <c:layout>
                <c:manualLayout>
                  <c:x val="1.6666557305336907E-2"/>
                  <c:y val="-4.7171059064821622E-2"/>
                </c:manualLayout>
              </c:layout>
              <c:showVal val="1"/>
            </c:dLbl>
            <c:dLbl>
              <c:idx val="7"/>
              <c:layout>
                <c:manualLayout>
                  <c:x val="1.5277777777777781E-2"/>
                  <c:y val="-1.8670408416555366E-2"/>
                </c:manualLayout>
              </c:layout>
              <c:showVal val="1"/>
            </c:dLbl>
            <c:dLbl>
              <c:idx val="8"/>
              <c:layout>
                <c:manualLayout>
                  <c:x val="1.5277777777777781E-2"/>
                  <c:y val="-2.1352295321600791E-2"/>
                </c:manualLayout>
              </c:layout>
              <c:showVal val="1"/>
            </c:dLbl>
            <c:dLbl>
              <c:idx val="9"/>
              <c:layout>
                <c:manualLayout>
                  <c:x val="1.3888888888888951E-2"/>
                  <c:y val="-2.3882176249207066E-2"/>
                </c:manualLayout>
              </c:layout>
              <c:showVal val="1"/>
            </c:dLbl>
            <c:dLbl>
              <c:idx val="10"/>
              <c:layout>
                <c:manualLayout>
                  <c:x val="1.3888888888888951E-2"/>
                  <c:y val="0"/>
                </c:manualLayout>
              </c:layout>
              <c:showVal val="1"/>
            </c:dLbl>
            <c:dLbl>
              <c:idx val="11"/>
              <c:layout>
                <c:manualLayout>
                  <c:x val="3.6111111111111212E-2"/>
                  <c:y val="2.7862538957408239E-2"/>
                </c:manualLayout>
              </c:layout>
              <c:showVal val="1"/>
            </c:dLbl>
            <c:spPr>
              <a:solidFill>
                <a:srgbClr val="002060"/>
              </a:solidFill>
            </c:spPr>
            <c:txPr>
              <a:bodyPr/>
              <a:lstStyle/>
              <a:p>
                <a:pPr>
                  <a:defRPr sz="1550" b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'Лист1'!$A$2:$A$13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'Лист1'!$C$2:$C$13</c:f>
              <c:numCache>
                <c:formatCode>General</c:formatCode>
                <c:ptCount val="12"/>
                <c:pt idx="0">
                  <c:v>11.8</c:v>
                </c:pt>
                <c:pt idx="1">
                  <c:v>14.1</c:v>
                </c:pt>
                <c:pt idx="2">
                  <c:v>17</c:v>
                </c:pt>
                <c:pt idx="3">
                  <c:v>23.4</c:v>
                </c:pt>
                <c:pt idx="4">
                  <c:v>24.4</c:v>
                </c:pt>
                <c:pt idx="5">
                  <c:v>25</c:v>
                </c:pt>
                <c:pt idx="6">
                  <c:v>27.2</c:v>
                </c:pt>
                <c:pt idx="7">
                  <c:v>41.7</c:v>
                </c:pt>
                <c:pt idx="8">
                  <c:v>40.1</c:v>
                </c:pt>
                <c:pt idx="9">
                  <c:v>39.5</c:v>
                </c:pt>
                <c:pt idx="10">
                  <c:v>52.1</c:v>
                </c:pt>
                <c:pt idx="11">
                  <c:v>67.099999999999994</c:v>
                </c:pt>
              </c:numCache>
            </c:numRef>
          </c:val>
        </c:ser>
        <c:shape val="cylinder"/>
        <c:axId val="141526144"/>
        <c:axId val="141527680"/>
        <c:axId val="0"/>
      </c:bar3DChart>
      <c:catAx>
        <c:axId val="1415261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40EBE"/>
                </a:solidFill>
                <a:effectLst/>
              </a:defRPr>
            </a:pPr>
            <a:endParaRPr lang="ru-RU"/>
          </a:p>
        </c:txPr>
        <c:crossAx val="141527680"/>
        <c:crosses val="autoZero"/>
        <c:auto val="1"/>
        <c:lblAlgn val="ctr"/>
        <c:lblOffset val="100"/>
      </c:catAx>
      <c:valAx>
        <c:axId val="1415276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40EBE"/>
                </a:solidFill>
                <a:effectLst/>
              </a:defRPr>
            </a:pPr>
            <a:endParaRPr lang="ru-RU"/>
          </a:p>
        </c:txPr>
        <c:crossAx val="1415261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75551047780044589"/>
          <c:y val="0.43179899787658732"/>
          <c:w val="0.20322356609973927"/>
          <c:h val="0.11693942878720263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от платных услуг </a:t>
            </a:r>
          </a:p>
          <a:p>
            <a:pPr>
              <a:defRPr/>
            </a:pP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за 2016 год в разрезе по отделениям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6245483377077883"/>
          <c:y val="0"/>
        </c:manualLayout>
      </c:layout>
    </c:title>
    <c:plotArea>
      <c:layout>
        <c:manualLayout>
          <c:layoutTarget val="inner"/>
          <c:xMode val="edge"/>
          <c:yMode val="edge"/>
          <c:x val="0.12944553805774286"/>
          <c:y val="9.1393554972295135E-2"/>
          <c:w val="0.87055446194225683"/>
          <c:h val="0.59101079031787696"/>
        </c:manualLayout>
      </c:layout>
      <c:barChart>
        <c:barDir val="col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5"/>
            <c:spPr>
              <a:solidFill>
                <a:srgbClr val="7030A0"/>
              </a:solidFill>
            </c:spPr>
          </c:dPt>
          <c:dPt>
            <c:idx val="6"/>
            <c:spPr>
              <a:solidFill>
                <a:srgbClr val="002060"/>
              </a:solidFill>
            </c:spPr>
          </c:dPt>
          <c:dPt>
            <c:idx val="7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8"/>
            <c:spPr>
              <a:solidFill>
                <a:srgbClr val="FFFF00"/>
              </a:solidFill>
            </c:spPr>
          </c:dPt>
          <c:dPt>
            <c:idx val="9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1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2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13"/>
            <c:spPr>
              <a:solidFill>
                <a:srgbClr val="92D050"/>
              </a:solidFill>
            </c:spPr>
          </c:dPt>
          <c:dPt>
            <c:idx val="14"/>
            <c:spPr>
              <a:solidFill>
                <a:schemeClr val="bg1">
                  <a:lumMod val="65000"/>
                </a:schemeClr>
              </a:solidFill>
            </c:spPr>
          </c:dPt>
          <c:dPt>
            <c:idx val="15"/>
            <c:spPr>
              <a:solidFill>
                <a:srgbClr val="FF0000"/>
              </a:solidFill>
            </c:spPr>
          </c:dPt>
          <c:dPt>
            <c:idx val="17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8"/>
            <c:spPr>
              <a:solidFill>
                <a:srgbClr val="C00000"/>
              </a:solidFill>
            </c:spPr>
          </c:dPt>
          <c:dPt>
            <c:idx val="19"/>
            <c:spPr>
              <a:solidFill>
                <a:srgbClr val="0070C0"/>
              </a:solidFill>
            </c:spPr>
          </c:dPt>
          <c:dPt>
            <c:idx val="21"/>
            <c:spPr>
              <a:solidFill>
                <a:srgbClr val="00B0F0"/>
              </a:solidFill>
            </c:spPr>
          </c:dPt>
          <c:cat>
            <c:strRef>
              <c:f>'Лист1'!$A$2:$A$23</c:f>
              <c:strCache>
                <c:ptCount val="22"/>
                <c:pt idx="0">
                  <c:v>Наркодиспансер</c:v>
                </c:pt>
                <c:pt idx="1">
                  <c:v>Отделение 16</c:v>
                </c:pt>
                <c:pt idx="2">
                  <c:v>Отделение 17</c:v>
                </c:pt>
                <c:pt idx="3">
                  <c:v>Психдиспансер</c:v>
                </c:pt>
                <c:pt idx="4">
                  <c:v>Отделение 1</c:v>
                </c:pt>
                <c:pt idx="5">
                  <c:v>Отделение 2</c:v>
                </c:pt>
                <c:pt idx="6">
                  <c:v>Отделение 3</c:v>
                </c:pt>
                <c:pt idx="7">
                  <c:v>Отделение 4</c:v>
                </c:pt>
                <c:pt idx="8">
                  <c:v>Отделение 6</c:v>
                </c:pt>
                <c:pt idx="9">
                  <c:v>Отделение 7</c:v>
                </c:pt>
                <c:pt idx="10">
                  <c:v>Отделение 8</c:v>
                </c:pt>
                <c:pt idx="11">
                  <c:v>Отделение 9</c:v>
                </c:pt>
                <c:pt idx="12">
                  <c:v>Отделение 10</c:v>
                </c:pt>
                <c:pt idx="13">
                  <c:v>Отделение 11</c:v>
                </c:pt>
                <c:pt idx="14">
                  <c:v>Отделение 12</c:v>
                </c:pt>
                <c:pt idx="15">
                  <c:v>Отделение 13</c:v>
                </c:pt>
                <c:pt idx="16">
                  <c:v>Отделение 15</c:v>
                </c:pt>
                <c:pt idx="17">
                  <c:v>Отделение 20</c:v>
                </c:pt>
                <c:pt idx="18">
                  <c:v>Дневной стационар</c:v>
                </c:pt>
                <c:pt idx="19">
                  <c:v>Лаборатория</c:v>
                </c:pt>
                <c:pt idx="20">
                  <c:v>ФТО</c:v>
                </c:pt>
                <c:pt idx="21">
                  <c:v>ОФД</c:v>
                </c:pt>
              </c:strCache>
            </c:strRef>
          </c:cat>
          <c:val>
            <c:numRef>
              <c:f>'Лист1'!$B$2:$B$23</c:f>
              <c:numCache>
                <c:formatCode>General</c:formatCode>
                <c:ptCount val="22"/>
                <c:pt idx="0">
                  <c:v>13335700</c:v>
                </c:pt>
                <c:pt idx="1">
                  <c:v>2511940</c:v>
                </c:pt>
                <c:pt idx="2">
                  <c:v>5379840</c:v>
                </c:pt>
                <c:pt idx="3">
                  <c:v>7742350</c:v>
                </c:pt>
                <c:pt idx="4">
                  <c:v>279730</c:v>
                </c:pt>
                <c:pt idx="5">
                  <c:v>509750</c:v>
                </c:pt>
                <c:pt idx="6">
                  <c:v>137250</c:v>
                </c:pt>
                <c:pt idx="7">
                  <c:v>488100</c:v>
                </c:pt>
                <c:pt idx="8">
                  <c:v>3409450</c:v>
                </c:pt>
                <c:pt idx="9">
                  <c:v>3779100</c:v>
                </c:pt>
                <c:pt idx="10">
                  <c:v>5754550</c:v>
                </c:pt>
                <c:pt idx="11">
                  <c:v>512975</c:v>
                </c:pt>
                <c:pt idx="12">
                  <c:v>447360</c:v>
                </c:pt>
                <c:pt idx="13">
                  <c:v>899600</c:v>
                </c:pt>
                <c:pt idx="14">
                  <c:v>4769700</c:v>
                </c:pt>
                <c:pt idx="15">
                  <c:v>244000</c:v>
                </c:pt>
                <c:pt idx="16">
                  <c:v>393250</c:v>
                </c:pt>
                <c:pt idx="17">
                  <c:v>228560</c:v>
                </c:pt>
                <c:pt idx="18">
                  <c:v>342205</c:v>
                </c:pt>
                <c:pt idx="19">
                  <c:v>9712200</c:v>
                </c:pt>
                <c:pt idx="20">
                  <c:v>1880955</c:v>
                </c:pt>
                <c:pt idx="21">
                  <c:v>2020000</c:v>
                </c:pt>
              </c:numCache>
            </c:numRef>
          </c:val>
        </c:ser>
        <c:axId val="145549184"/>
        <c:axId val="145550720"/>
      </c:barChart>
      <c:catAx>
        <c:axId val="145549184"/>
        <c:scaling>
          <c:orientation val="minMax"/>
        </c:scaling>
        <c:axPos val="b"/>
        <c:majorTickMark val="none"/>
        <c:tickLblPos val="nextTo"/>
        <c:crossAx val="145550720"/>
        <c:crosses val="autoZero"/>
        <c:auto val="1"/>
        <c:lblAlgn val="ctr"/>
        <c:lblOffset val="100"/>
      </c:catAx>
      <c:valAx>
        <c:axId val="14555072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455491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40"/>
      <c:rotY val="290"/>
      <c:perspective val="90"/>
    </c:view3D>
    <c:plotArea>
      <c:layout>
        <c:manualLayout>
          <c:layoutTarget val="inner"/>
          <c:xMode val="edge"/>
          <c:yMode val="edge"/>
          <c:x val="0.125"/>
          <c:y val="9.4375196795010746E-2"/>
          <c:w val="0.87500000000000877"/>
          <c:h val="0.79764599467933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31"/>
          <c:dPt>
            <c:idx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>
                <a:bevelT w="31750"/>
              </a:sp3d>
            </c:spPr>
          </c:dPt>
          <c:dPt>
            <c:idx val="1"/>
            <c:spPr>
              <a:solidFill>
                <a:srgbClr val="340EBE"/>
              </a:solidFill>
            </c:spPr>
          </c:dPt>
          <c:dPt>
            <c:idx val="2"/>
            <c:spPr>
              <a:solidFill>
                <a:srgbClr val="FFFFFF"/>
              </a:solidFill>
            </c:spPr>
          </c:dPt>
          <c:dPt>
            <c:idx val="3"/>
            <c:spPr>
              <a:gradFill flip="none" rotWithShape="1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path path="rect">
                  <a:fillToRect l="100000" t="100000"/>
                </a:path>
                <a:tileRect r="-100000" b="-100000"/>
              </a:gradFill>
            </c:spPr>
          </c:dPt>
          <c:dPt>
            <c:idx val="4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rgbClr val="DFC9EF"/>
              </a:solidFill>
            </c:spPr>
          </c:dPt>
          <c:dPt>
            <c:idx val="6"/>
            <c:spPr>
              <a:solidFill>
                <a:srgbClr val="7030A0"/>
              </a:solidFill>
            </c:spPr>
          </c:dPt>
          <c:dPt>
            <c:idx val="7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7.3217957130358724E-2"/>
                  <c:y val="5.4203783372199811E-2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>
                        <a:latin typeface="Times New Roman" pitchFamily="18" charset="0"/>
                      </a:rPr>
                      <a:t>О</a:t>
                    </a:r>
                    <a:r>
                      <a:rPr lang="ru-RU" dirty="0"/>
                      <a:t>плата труда и начисления на оплату труда
249,583
</a:t>
                    </a:r>
                    <a:r>
                      <a:rPr lang="ru-RU" dirty="0" smtClean="0"/>
                      <a:t>62,1%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1"/>
              <c:layout>
                <c:manualLayout>
                  <c:x val="5.6907261592300962E-3"/>
                  <c:y val="-0.22638952399024062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 smtClean="0">
                        <a:latin typeface="Times New Roman" pitchFamily="18" charset="0"/>
                      </a:rPr>
                      <a:t>У</a:t>
                    </a:r>
                    <a:r>
                      <a:rPr lang="ru-RU" dirty="0" smtClean="0"/>
                      <a:t>слуги связи</a:t>
                    </a:r>
                  </a:p>
                  <a:p>
                    <a:r>
                      <a:rPr lang="ru-RU" sz="1000" b="0" i="0" u="none" strike="noStrike" baseline="0" dirty="0" smtClean="0"/>
                      <a:t>(телефон и интернет связь)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1,786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0,4%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2"/>
              <c:layout>
                <c:manualLayout>
                  <c:x val="2.1766622922134736E-2"/>
                  <c:y val="1.317900111259388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Коммунальные услуги (Оплата</a:t>
                    </a:r>
                    <a:r>
                      <a:rPr lang="ru-RU" baseline="0" dirty="0" smtClean="0"/>
                      <a:t> ТЭР</a:t>
                    </a:r>
                    <a:r>
                      <a:rPr lang="ru-RU" dirty="0" smtClean="0"/>
                      <a:t>)</a:t>
                    </a:r>
                    <a:r>
                      <a:rPr lang="ru-RU" dirty="0"/>
                      <a:t>
20,096
5%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3"/>
              <c:layout>
                <c:manualLayout>
                  <c:x val="-9.73567366579176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>
                        <a:latin typeface="Times New Roman" pitchFamily="18" charset="0"/>
                      </a:rPr>
                      <a:t>У</a:t>
                    </a:r>
                    <a:r>
                      <a:rPr lang="ru-RU" sz="1200" dirty="0"/>
                      <a:t>слуги по сод. </a:t>
                    </a:r>
                    <a:endParaRPr lang="ru-RU" sz="1200" dirty="0" smtClean="0"/>
                  </a:p>
                  <a:p>
                    <a:r>
                      <a:rPr lang="ru-RU" sz="1200" dirty="0" err="1" smtClean="0"/>
                      <a:t>имущ-ва</a:t>
                    </a:r>
                    <a:r>
                      <a:rPr lang="ru-RU" sz="1200" dirty="0" smtClean="0"/>
                      <a:t> (кап. и </a:t>
                    </a:r>
                    <a:r>
                      <a:rPr lang="ru-RU" sz="1200" dirty="0" err="1" smtClean="0"/>
                      <a:t>текущ</a:t>
                    </a:r>
                    <a:r>
                      <a:rPr lang="ru-RU" sz="1200" dirty="0" smtClean="0"/>
                      <a:t>. ремонт, вывоз мусора, уборка снега)</a:t>
                    </a:r>
                    <a:endParaRPr lang="ru-RU" sz="1200" b="0" i="0" u="none" strike="noStrike" baseline="0" dirty="0" smtClean="0"/>
                  </a:p>
                  <a:p>
                    <a:r>
                      <a:rPr lang="ru-RU" sz="1200" dirty="0" smtClean="0"/>
                      <a:t>6,34</a:t>
                    </a:r>
                    <a:r>
                      <a:rPr lang="ru-RU" sz="1200" dirty="0"/>
                      <a:t>
</a:t>
                    </a:r>
                    <a:r>
                      <a:rPr lang="ru-RU" sz="1200" dirty="0" smtClean="0"/>
                      <a:t>1,6%</a:t>
                    </a:r>
                    <a:endParaRPr lang="ru-RU" sz="1200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4"/>
              <c:layout>
                <c:manualLayout>
                  <c:x val="-2.436428258967629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450" b="0" i="0" baseline="0" dirty="0" smtClean="0">
                        <a:latin typeface="Times New Roman" pitchFamily="18" charset="0"/>
                      </a:rPr>
                      <a:t>П</a:t>
                    </a:r>
                    <a:r>
                      <a:rPr lang="ru-RU" sz="1450" b="0" i="0" baseline="0" dirty="0" smtClean="0"/>
                      <a:t>рочие услуги</a:t>
                    </a:r>
                    <a:endParaRPr lang="ru-RU" sz="1450" baseline="0" dirty="0" smtClean="0"/>
                  </a:p>
                  <a:p>
                    <a:r>
                      <a:rPr lang="ru-RU" sz="1450" b="0" i="0" baseline="0" dirty="0" smtClean="0"/>
                      <a:t>(охрана территории, лаб. </a:t>
                    </a:r>
                    <a:r>
                      <a:rPr lang="ru-RU" sz="1450" b="0" i="0" baseline="0" dirty="0" err="1" smtClean="0"/>
                      <a:t>иссл-ния</a:t>
                    </a:r>
                    <a:r>
                      <a:rPr lang="ru-RU" sz="1450" b="0" i="0" baseline="0" dirty="0" smtClean="0"/>
                      <a:t>, поставка питания)</a:t>
                    </a:r>
                    <a:br>
                      <a:rPr lang="ru-RU" sz="1450" b="0" i="0" baseline="0" dirty="0" smtClean="0"/>
                    </a:br>
                    <a:r>
                      <a:rPr lang="ru-RU" sz="1450" b="0" i="0" baseline="0" dirty="0" smtClean="0"/>
                      <a:t>47,924</a:t>
                    </a:r>
                    <a:br>
                      <a:rPr lang="ru-RU" sz="1450" b="0" i="0" baseline="0" dirty="0" smtClean="0"/>
                    </a:br>
                    <a:r>
                      <a:rPr lang="ru-RU" sz="1450" b="0" i="0" baseline="0" dirty="0" smtClean="0"/>
                      <a:t>13%</a:t>
                    </a:r>
                    <a:endParaRPr lang="ru-RU" sz="1450" baseline="0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5"/>
              <c:layout>
                <c:manualLayout>
                  <c:x val="-2.6388888888888878E-2"/>
                  <c:y val="9.0790114470322023E-2"/>
                </c:manualLayout>
              </c:layout>
              <c:tx>
                <c:rich>
                  <a:bodyPr/>
                  <a:lstStyle/>
                  <a:p>
                    <a:r>
                      <a:rPr lang="ru-RU" sz="1450" b="0" i="0" baseline="0" dirty="0" smtClean="0">
                        <a:latin typeface="Times New Roman" pitchFamily="18" charset="0"/>
                      </a:rPr>
                      <a:t>П</a:t>
                    </a:r>
                    <a:r>
                      <a:rPr lang="ru-RU" sz="1450" b="0" i="0" baseline="0" dirty="0" smtClean="0"/>
                      <a:t>рочие расходы</a:t>
                    </a:r>
                    <a:endParaRPr lang="ru-RU" sz="1450" baseline="0" dirty="0" smtClean="0"/>
                  </a:p>
                  <a:p>
                    <a:r>
                      <a:rPr lang="ru-RU" sz="1450" b="0" i="0" baseline="0" dirty="0" smtClean="0"/>
                      <a:t>(налог на имущество, на землю)</a:t>
                    </a:r>
                    <a:br>
                      <a:rPr lang="ru-RU" sz="1450" b="0" i="0" baseline="0" dirty="0" smtClean="0"/>
                    </a:br>
                    <a:r>
                      <a:rPr lang="ru-RU" sz="1450" b="0" i="0" baseline="0" dirty="0" smtClean="0"/>
                      <a:t>10,689</a:t>
                    </a:r>
                    <a:endParaRPr lang="ru-RU" sz="1450" baseline="0" dirty="0" smtClean="0"/>
                  </a:p>
                  <a:p>
                    <a:r>
                      <a:rPr lang="ru-RU" sz="1450" b="0" i="0" baseline="0" dirty="0" smtClean="0"/>
                      <a:t>2,7%</a:t>
                    </a:r>
                    <a:endParaRPr lang="ru-RU" sz="1450" baseline="0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6"/>
              <c:layout>
                <c:manualLayout>
                  <c:x val="-1.2379811898512685E-2"/>
                  <c:y val="-0.13730545592673141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 smtClean="0">
                        <a:latin typeface="Times New Roman" pitchFamily="18" charset="0"/>
                      </a:rPr>
                      <a:t>У</a:t>
                    </a:r>
                    <a:r>
                      <a:rPr lang="ru-RU" dirty="0" smtClean="0"/>
                      <a:t>величение стоимости  основных средств (</a:t>
                    </a:r>
                    <a:r>
                      <a:rPr lang="ru-RU" dirty="0" err="1" smtClean="0"/>
                      <a:t>мед.оборудование</a:t>
                    </a:r>
                    <a:r>
                      <a:rPr lang="ru-RU" dirty="0" smtClean="0"/>
                      <a:t>, мебель)</a:t>
                    </a:r>
                  </a:p>
                  <a:p>
                    <a:r>
                      <a:rPr lang="ru-RU" dirty="0" smtClean="0"/>
                      <a:t>0,099</a:t>
                    </a:r>
                  </a:p>
                  <a:p>
                    <a:r>
                      <a:rPr lang="ru-RU" dirty="0" smtClean="0"/>
                      <a:t>0%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7"/>
              <c:layout>
                <c:manualLayout>
                  <c:x val="0.12969794400699924"/>
                  <c:y val="-0.1159154152145743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Увеличение стоимости </a:t>
                    </a:r>
                    <a:r>
                      <a:rPr lang="ru-RU" dirty="0" err="1"/>
                      <a:t>мат-ных</a:t>
                    </a:r>
                    <a:r>
                      <a:rPr lang="ru-RU" dirty="0"/>
                      <a:t> </a:t>
                    </a:r>
                    <a:r>
                      <a:rPr lang="ru-RU" dirty="0" smtClean="0"/>
                      <a:t>запасов ( </a:t>
                    </a:r>
                    <a:r>
                      <a:rPr lang="ru-RU" dirty="0" err="1" smtClean="0"/>
                      <a:t>мед-ты</a:t>
                    </a:r>
                    <a:r>
                      <a:rPr lang="ru-RU" dirty="0" smtClean="0"/>
                      <a:t>, </a:t>
                    </a:r>
                    <a:r>
                      <a:rPr lang="ru-RU" dirty="0" err="1" smtClean="0"/>
                      <a:t>строймат</a:t>
                    </a:r>
                    <a:r>
                      <a:rPr lang="ru-RU" dirty="0" smtClean="0"/>
                      <a:t>. мягкий</a:t>
                    </a:r>
                    <a:r>
                      <a:rPr lang="ru-RU" baseline="0" dirty="0" smtClean="0"/>
                      <a:t> инв.</a:t>
                    </a:r>
                    <a:r>
                      <a:rPr lang="ru-RU" dirty="0" smtClean="0"/>
                      <a:t>)</a:t>
                    </a:r>
                    <a:r>
                      <a:rPr lang="ru-RU" dirty="0"/>
                      <a:t>
28,023
7%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8"/>
              <c:layout>
                <c:manualLayout>
                  <c:x val="2.083333333333378E-3"/>
                  <c:y val="-0.14876994261449153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 smtClean="0">
                        <a:latin typeface="Times New Roman" pitchFamily="18" charset="0"/>
                      </a:rPr>
                      <a:t>У</a:t>
                    </a:r>
                    <a:r>
                      <a:rPr lang="ru-RU" dirty="0" smtClean="0"/>
                      <a:t>величение </a:t>
                    </a:r>
                  </a:p>
                  <a:p>
                    <a:r>
                      <a:rPr lang="ru-RU" dirty="0" smtClean="0"/>
                      <a:t>стоимости </a:t>
                    </a:r>
                  </a:p>
                  <a:p>
                    <a:r>
                      <a:rPr lang="ru-RU" dirty="0" err="1" smtClean="0"/>
                      <a:t>мат-ных</a:t>
                    </a:r>
                    <a:r>
                      <a:rPr lang="ru-RU" dirty="0" smtClean="0"/>
                      <a:t> запасов</a:t>
                    </a:r>
                  </a:p>
                  <a:p>
                    <a:r>
                      <a:rPr lang="ru-RU" sz="1000" dirty="0" smtClean="0"/>
                      <a:t>(продукты</a:t>
                    </a:r>
                    <a:r>
                      <a:rPr lang="ru-RU" sz="1000" baseline="0" dirty="0" smtClean="0"/>
                      <a:t> питания, мед. расходы, ГСМ</a:t>
                    </a:r>
                    <a:r>
                      <a:rPr lang="ru-RU" sz="1000" dirty="0" smtClean="0"/>
                      <a:t>)</a:t>
                    </a:r>
                    <a:r>
                      <a:rPr lang="ru-RU" dirty="0"/>
                      <a:t>
33,271
8%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9"/>
              <c:layout>
                <c:manualLayout>
                  <c:x val="0.13472222222222224"/>
                  <c:y val="-8.1813842548094554E-2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>
                        <a:latin typeface="Times New Roman" pitchFamily="18" charset="0"/>
                      </a:rPr>
                      <a:t>П</a:t>
                    </a:r>
                    <a:r>
                      <a:rPr lang="ru-RU" dirty="0"/>
                      <a:t>рочие расходы материального </a:t>
                    </a:r>
                    <a:r>
                      <a:rPr lang="ru-RU" dirty="0" smtClean="0"/>
                      <a:t>снабжения</a:t>
                    </a:r>
                  </a:p>
                  <a:p>
                    <a:r>
                      <a:rPr lang="ru-RU" sz="1000" dirty="0" smtClean="0"/>
                      <a:t>(моющие средства, </a:t>
                    </a:r>
                    <a:r>
                      <a:rPr lang="ru-RU" sz="1000" dirty="0" err="1" smtClean="0"/>
                      <a:t>хоз.товары</a:t>
                    </a:r>
                    <a:r>
                      <a:rPr lang="ru-RU" sz="1000" dirty="0" smtClean="0"/>
                      <a:t>, канц.товары)</a:t>
                    </a:r>
                    <a:r>
                      <a:rPr lang="ru-RU" dirty="0"/>
                      <a:t>
2,717
1%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10"/>
              <c:layout>
                <c:manualLayout>
                  <c:x val="-0.12448578302712172"/>
                  <c:y val="-0.17259894533427791"/>
                </c:manualLayout>
              </c:layout>
              <c:showVal val="1"/>
              <c:showCatName val="1"/>
              <c:showPercent val="1"/>
              <c:separator>
</c:separator>
            </c:dLbl>
            <c:dLbl>
              <c:idx val="11"/>
              <c:layout>
                <c:manualLayout>
                  <c:x val="3.252777777777846E-2"/>
                  <c:y val="-0.12809138823304952"/>
                </c:manualLayout>
              </c:layout>
              <c:showVal val="1"/>
              <c:showCatName val="1"/>
              <c:showPercent val="1"/>
              <c:separator>
</c:separator>
            </c:dLbl>
            <c:dLbl>
              <c:idx val="12"/>
              <c:layout>
                <c:manualLayout>
                  <c:x val="0.13804330708661441"/>
                  <c:y val="-7.8384813698418973E-2"/>
                </c:manualLayout>
              </c:layout>
              <c:showVal val="1"/>
              <c:showCatName val="1"/>
              <c:showPercent val="1"/>
              <c:separator>
</c:separator>
            </c:dLbl>
            <c:txPr>
              <a:bodyPr/>
              <a:lstStyle/>
              <a:p>
                <a:pPr>
                  <a:defRPr sz="1450" baseline="0">
                    <a:solidFill>
                      <a:srgbClr val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eparator>
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Оплата труда и начисления на оплату труда</c:v>
                </c:pt>
                <c:pt idx="1">
                  <c:v>Услуги связи</c:v>
                </c:pt>
                <c:pt idx="2">
                  <c:v>Коммунальные услуги</c:v>
                </c:pt>
                <c:pt idx="3">
                  <c:v>Услуги по сод. имущ-ва</c:v>
                </c:pt>
                <c:pt idx="4">
                  <c:v>Прочие услуги</c:v>
                </c:pt>
                <c:pt idx="5">
                  <c:v>Прочие расходы</c:v>
                </c:pt>
                <c:pt idx="6">
                  <c:v>Увеличение стоимости основных ср-в</c:v>
                </c:pt>
                <c:pt idx="7">
                  <c:v>Увеличение стоимости мат-ных запасов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249.583</c:v>
                </c:pt>
                <c:pt idx="1">
                  <c:v>1.786</c:v>
                </c:pt>
                <c:pt idx="2">
                  <c:v>20.096</c:v>
                </c:pt>
                <c:pt idx="3">
                  <c:v>6.34</c:v>
                </c:pt>
                <c:pt idx="4">
                  <c:v>85.01</c:v>
                </c:pt>
                <c:pt idx="5">
                  <c:v>10.689</c:v>
                </c:pt>
                <c:pt idx="6">
                  <c:v>9.9000000000000046E-2</c:v>
                </c:pt>
                <c:pt idx="7">
                  <c:v>28.023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view3D>
      <c:rotX val="30"/>
      <c:rotY val="240"/>
      <c:perspective val="0"/>
    </c:view3D>
    <c:plotArea>
      <c:layout>
        <c:manualLayout>
          <c:layoutTarget val="inner"/>
          <c:xMode val="edge"/>
          <c:yMode val="edge"/>
          <c:x val="1.6688538932633696E-4"/>
          <c:y val="9.8669070002675111E-4"/>
          <c:w val="0.86567308696269163"/>
          <c:h val="0.778591584057467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explosion val="27"/>
            <c:spPr>
              <a:solidFill>
                <a:srgbClr val="D515E9"/>
              </a:solidFill>
            </c:spPr>
          </c:dPt>
          <c:dPt>
            <c:idx val="1"/>
            <c:spPr>
              <a:solidFill>
                <a:srgbClr val="0EF677"/>
              </a:solidFill>
            </c:spPr>
          </c:dPt>
          <c:dPt>
            <c:idx val="2"/>
            <c:spPr>
              <a:solidFill>
                <a:srgbClr val="9900FF"/>
              </a:solidFill>
              <a:ln>
                <a:solidFill>
                  <a:srgbClr val="9900FF"/>
                </a:solidFill>
              </a:ln>
            </c:spPr>
          </c:dPt>
          <c:dPt>
            <c:idx val="3"/>
            <c:spPr>
              <a:solidFill>
                <a:srgbClr val="0000FF"/>
              </a:solidFill>
            </c:spPr>
          </c:dPt>
          <c:dPt>
            <c:idx val="4"/>
            <c:spPr>
              <a:solidFill>
                <a:srgbClr val="990099"/>
              </a:solidFill>
              <a:ln>
                <a:solidFill>
                  <a:srgbClr val="333300"/>
                </a:solidFill>
              </a:ln>
            </c:spPr>
          </c:dPt>
          <c:dPt>
            <c:idx val="5"/>
            <c:spPr>
              <a:solidFill>
                <a:srgbClr val="FFFF66"/>
              </a:solidFill>
            </c:spPr>
          </c:dPt>
          <c:dPt>
            <c:idx val="6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2B88F9"/>
                </a:solidFill>
              </a:ln>
            </c:spPr>
          </c:dPt>
          <c:dPt>
            <c:idx val="7"/>
            <c:spPr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600000" scaled="0"/>
                <a:tileRect/>
              </a:gradFill>
            </c:spPr>
          </c:dPt>
          <c:dLbls>
            <c:dLbl>
              <c:idx val="0"/>
              <c:layout>
                <c:manualLayout>
                  <c:x val="-6.1878390201224862E-2"/>
                  <c:y val="4.8916466158989834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>
                        <a:solidFill>
                          <a:srgbClr val="000000"/>
                        </a:solidFill>
                      </a:rPr>
                      <a:t>О</a:t>
                    </a:r>
                    <a:r>
                      <a:rPr lang="ru-RU" sz="1200" dirty="0">
                        <a:solidFill>
                          <a:srgbClr val="000000"/>
                        </a:solidFill>
                      </a:rPr>
                      <a:t>плата труда и начисления на оплату труда
</a:t>
                    </a:r>
                    <a:r>
                      <a:rPr lang="ru-RU" sz="1200" dirty="0" smtClean="0">
                        <a:solidFill>
                          <a:srgbClr val="000000"/>
                        </a:solidFill>
                      </a:rPr>
                      <a:t>34220,5</a:t>
                    </a:r>
                    <a:r>
                      <a:rPr lang="ru-RU" sz="1200" dirty="0">
                        <a:solidFill>
                          <a:srgbClr val="000000"/>
                        </a:solidFill>
                      </a:rPr>
                      <a:t>
</a:t>
                    </a:r>
                    <a:r>
                      <a:rPr lang="ru-RU" sz="1200" dirty="0" smtClean="0">
                        <a:solidFill>
                          <a:srgbClr val="000000"/>
                        </a:solidFill>
                      </a:rPr>
                      <a:t>50,7%</a:t>
                    </a:r>
                    <a:endParaRPr lang="ru-RU" sz="1200" dirty="0">
                      <a:solidFill>
                        <a:srgbClr val="000000"/>
                      </a:solidFill>
                    </a:endParaRP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1"/>
              <c:layout>
                <c:manualLayout>
                  <c:x val="3.6930008748906402E-2"/>
                  <c:y val="-0.37376491405042239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/>
                      <a:t> </a:t>
                    </a:r>
                    <a:r>
                      <a:rPr lang="ru-RU" dirty="0" smtClean="0"/>
                      <a:t>Услуги связи</a:t>
                    </a:r>
                  </a:p>
                  <a:p>
                    <a:r>
                      <a:rPr lang="ru-RU" sz="1000" dirty="0" smtClean="0"/>
                      <a:t>(телефон и интернет связь)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0,41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0,6%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2"/>
              <c:layout>
                <c:manualLayout>
                  <c:x val="8.1060039370078746E-2"/>
                  <c:y val="-0.22273870749030544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/>
                      <a:t>Т</a:t>
                    </a:r>
                    <a:r>
                      <a:rPr lang="ru-RU" dirty="0"/>
                      <a:t>ранспортные услуги
0,392
</a:t>
                    </a:r>
                    <a:r>
                      <a:rPr lang="ru-RU" dirty="0" smtClean="0"/>
                      <a:t>0,5%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3"/>
              <c:layout>
                <c:manualLayout>
                  <c:x val="8.2384623797025353E-2"/>
                  <c:y val="-4.9220500566382455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/>
                      <a:t>К</a:t>
                    </a:r>
                    <a:r>
                      <a:rPr lang="ru-RU" dirty="0" smtClean="0"/>
                      <a:t>оммунальные услуги (оплата ТЭР)</a:t>
                    </a:r>
                    <a:r>
                      <a:rPr lang="ru-RU" dirty="0"/>
                      <a:t>
0,474
</a:t>
                    </a:r>
                    <a:r>
                      <a:rPr lang="ru-RU" dirty="0" smtClean="0"/>
                      <a:t>0,6%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4"/>
              <c:layout>
                <c:manualLayout>
                  <c:x val="9.0194006999125206E-2"/>
                  <c:y val="0.169501335339788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/>
                      <a:t>У</a:t>
                    </a:r>
                    <a:r>
                      <a:rPr lang="ru-RU" dirty="0"/>
                      <a:t>слуги по содержанию </a:t>
                    </a:r>
                    <a:r>
                      <a:rPr lang="ru-RU" dirty="0" smtClean="0"/>
                      <a:t>имущества</a:t>
                    </a:r>
                  </a:p>
                  <a:p>
                    <a:r>
                      <a:rPr lang="ru-RU" sz="1000" b="0" i="0" u="none" strike="noStrike" baseline="0" dirty="0" smtClean="0"/>
                      <a:t>(</a:t>
                    </a:r>
                    <a:r>
                      <a:rPr lang="ru-RU" sz="1000" b="1" i="0" u="none" strike="noStrike" baseline="0" dirty="0" smtClean="0"/>
                      <a:t>ремонт и ТО </a:t>
                    </a:r>
                    <a:r>
                      <a:rPr lang="ru-RU" sz="1000" b="1" i="0" u="none" strike="noStrike" baseline="0" dirty="0" err="1" smtClean="0"/>
                      <a:t>мед.оборудования</a:t>
                    </a:r>
                    <a:r>
                      <a:rPr lang="ru-RU" sz="1000" b="1" i="0" u="none" strike="noStrike" baseline="0" dirty="0" smtClean="0"/>
                      <a:t>, вывоз мусора, дератизация</a:t>
                    </a:r>
                    <a:r>
                      <a:rPr lang="ru-RU" sz="1000" b="0" i="0" u="none" strike="noStrike" baseline="0" dirty="0" smtClean="0"/>
                      <a:t>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12,796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19%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5"/>
              <c:layout>
                <c:manualLayout>
                  <c:x val="-0.14463353018372704"/>
                  <c:y val="0.22551480862885817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/>
                      <a:t> </a:t>
                    </a:r>
                    <a:r>
                      <a:rPr lang="ru-RU" dirty="0" smtClean="0"/>
                      <a:t>Прочие услуги</a:t>
                    </a:r>
                  </a:p>
                  <a:p>
                    <a:r>
                      <a:rPr lang="ru-RU" sz="1000" dirty="0" smtClean="0"/>
                      <a:t>(утилизация старых тех.средств, охрана, обучение и курсы повышения, мед. осмотры сотрудников)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2,535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3,8%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6"/>
              <c:layout>
                <c:manualLayout>
                  <c:x val="-0.34098053368329134"/>
                  <c:y val="0.10974763593869349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 smtClean="0"/>
                      <a:t>У</a:t>
                    </a:r>
                    <a:r>
                      <a:rPr lang="ru-RU" dirty="0" smtClean="0"/>
                      <a:t>величение </a:t>
                    </a:r>
                    <a:r>
                      <a:rPr lang="ru-RU" dirty="0"/>
                      <a:t>стоимости основных </a:t>
                    </a:r>
                    <a:r>
                      <a:rPr lang="ru-RU" dirty="0" smtClean="0"/>
                      <a:t>средств </a:t>
                    </a:r>
                  </a:p>
                  <a:p>
                    <a:r>
                      <a:rPr lang="ru-RU" sz="1000" dirty="0" smtClean="0"/>
                      <a:t>(</a:t>
                    </a:r>
                    <a:r>
                      <a:rPr lang="ru-RU" sz="1000" dirty="0" err="1" smtClean="0"/>
                      <a:t>мед.оборудование</a:t>
                    </a:r>
                    <a:r>
                      <a:rPr lang="ru-RU" sz="1000" dirty="0" smtClean="0"/>
                      <a:t>,</a:t>
                    </a:r>
                    <a:r>
                      <a:rPr lang="ru-RU" sz="1000" baseline="0" dirty="0" smtClean="0"/>
                      <a:t> </a:t>
                    </a:r>
                    <a:r>
                      <a:rPr lang="ru-RU" sz="1000" baseline="0" dirty="0" err="1" smtClean="0"/>
                      <a:t>мед.инструментарий</a:t>
                    </a:r>
                    <a:r>
                      <a:rPr lang="ru-RU" sz="1000" baseline="0" dirty="0" smtClean="0"/>
                      <a:t>, мебель, непроизводственное оборудование</a:t>
                    </a:r>
                    <a:r>
                      <a:rPr lang="ru-RU" sz="1000" dirty="0" smtClean="0"/>
                      <a:t>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4834,1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7,2%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7"/>
              <c:layout>
                <c:manualLayout>
                  <c:x val="-0.13184809711286244"/>
                  <c:y val="-4.5711616215903861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/>
                      <a:t>У</a:t>
                    </a:r>
                    <a:r>
                      <a:rPr lang="ru-RU" dirty="0"/>
                      <a:t>величение стоимости материальных </a:t>
                    </a:r>
                    <a:r>
                      <a:rPr lang="ru-RU" dirty="0" smtClean="0"/>
                      <a:t>запасов </a:t>
                    </a:r>
                    <a:r>
                      <a:rPr lang="ru-RU" sz="1000" dirty="0" smtClean="0"/>
                      <a:t>(мягкий инвентарь</a:t>
                    </a:r>
                    <a:r>
                      <a:rPr lang="ru-RU" sz="1000" baseline="0" dirty="0" smtClean="0"/>
                      <a:t> и обмундирование, моющие средства, медикаменты)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11832,8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17,6%</a:t>
                    </a:r>
                    <a:endParaRPr lang="ru-RU" dirty="0"/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8"/>
              <c:layout>
                <c:manualLayout>
                  <c:x val="0.17221155191127191"/>
                  <c:y val="0.14455107743864837"/>
                </c:manualLayout>
              </c:layout>
              <c:showVal val="1"/>
              <c:showCatName val="1"/>
              <c:showPercent val="1"/>
              <c:separator>
</c:separator>
            </c:dLbl>
            <c:dLbl>
              <c:idx val="9"/>
              <c:layout>
                <c:manualLayout>
                  <c:x val="1.582354731246265E-2"/>
                  <c:y val="0.15366945866774578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i="0" baseline="0" dirty="0"/>
                      <a:t>М</a:t>
                    </a:r>
                    <a:r>
                      <a:rPr lang="ru-RU" dirty="0"/>
                      <a:t>ягкий </a:t>
                    </a:r>
                    <a:r>
                      <a:rPr lang="ru-RU" dirty="0" smtClean="0"/>
                      <a:t>инвентарь </a:t>
                    </a:r>
                    <a:r>
                      <a:rPr lang="ru-RU" dirty="0"/>
                      <a:t>и обмундирование
0,565
1%</a:t>
                    </a:r>
                  </a:p>
                </c:rich>
              </c:tx>
              <c:showVal val="1"/>
              <c:showCatName val="1"/>
              <c:showPercent val="1"/>
              <c:separator>
</c:separator>
            </c:dLbl>
            <c:dLbl>
              <c:idx val="10"/>
              <c:layout>
                <c:manualLayout>
                  <c:x val="-2.330696410101726E-2"/>
                  <c:y val="-3.9960398211731751E-2"/>
                </c:manualLayout>
              </c:layout>
              <c:showVal val="1"/>
              <c:showCatName val="1"/>
              <c:showPercent val="1"/>
              <c:separator>
</c:separator>
            </c:dLbl>
            <c:spPr>
              <a:effectLst/>
            </c:spPr>
            <c:txPr>
              <a:bodyPr/>
              <a:lstStyle/>
              <a:p>
                <a:pPr>
                  <a:defRPr sz="1400" b="1" i="0" baseline="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Val val="1"/>
            <c:showCatName val="1"/>
            <c:showPercent val="1"/>
            <c:separator>
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Оплата труда и начисления на оплату труда</c:v>
                </c:pt>
                <c:pt idx="1">
                  <c:v>Услуги связи</c:v>
                </c:pt>
                <c:pt idx="2">
                  <c:v>Транспортные услуги</c:v>
                </c:pt>
                <c:pt idx="3">
                  <c:v>Коммунальные услуги</c:v>
                </c:pt>
                <c:pt idx="4">
                  <c:v>Услуги по содержанию имущества</c:v>
                </c:pt>
                <c:pt idx="5">
                  <c:v>Прочие услуги</c:v>
                </c:pt>
                <c:pt idx="6">
                  <c:v>Увеличение стоимости основных средств</c:v>
                </c:pt>
                <c:pt idx="7">
                  <c:v>Увеличение стоимости материальных запасов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34220.5</c:v>
                </c:pt>
                <c:pt idx="1">
                  <c:v>0.41000000000000031</c:v>
                </c:pt>
                <c:pt idx="2">
                  <c:v>0.39200000000000296</c:v>
                </c:pt>
                <c:pt idx="3">
                  <c:v>0.47400000000000031</c:v>
                </c:pt>
                <c:pt idx="4">
                  <c:v>12.761000000000001</c:v>
                </c:pt>
                <c:pt idx="5">
                  <c:v>2.5349999999999997</c:v>
                </c:pt>
                <c:pt idx="6">
                  <c:v>4831.7</c:v>
                </c:pt>
                <c:pt idx="7">
                  <c:v>11832.8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85247413155468"/>
          <c:y val="0.23425603602343925"/>
          <c:w val="0.7630551709423653"/>
          <c:h val="0.60048675147204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Лист1!$A$2:$A$8</c:f>
              <c:strCache>
                <c:ptCount val="7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Педагогические работники</c:v>
                </c:pt>
                <c:pt idx="3">
                  <c:v>Средний мед.персонал </c:v>
                </c:pt>
                <c:pt idx="4">
                  <c:v>Младший мед. персонал </c:v>
                </c:pt>
                <c:pt idx="5">
                  <c:v>Адм.-хоз. персонал </c:v>
                </c:pt>
                <c:pt idx="6">
                  <c:v>ВСЕГО  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35825.699999999997</c:v>
                </c:pt>
                <c:pt idx="1">
                  <c:v>13730.7</c:v>
                </c:pt>
                <c:pt idx="2">
                  <c:v>18138.900000000001</c:v>
                </c:pt>
                <c:pt idx="3">
                  <c:v>18326.400000000001</c:v>
                </c:pt>
                <c:pt idx="4">
                  <c:v>13010.8</c:v>
                </c:pt>
                <c:pt idx="5">
                  <c:v>10171.799999999987</c:v>
                </c:pt>
                <c:pt idx="6">
                  <c:v>17030.3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Лист1!$A$2:$A$8</c:f>
              <c:strCache>
                <c:ptCount val="7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Педагогические работники</c:v>
                </c:pt>
                <c:pt idx="3">
                  <c:v>Средний мед.персонал </c:v>
                </c:pt>
                <c:pt idx="4">
                  <c:v>Младший мед. персонал </c:v>
                </c:pt>
                <c:pt idx="5">
                  <c:v>Адм.-хоз. персонал </c:v>
                </c:pt>
                <c:pt idx="6">
                  <c:v>ВСЕГО  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35900</c:v>
                </c:pt>
                <c:pt idx="1">
                  <c:v>13730.5</c:v>
                </c:pt>
                <c:pt idx="2">
                  <c:v>18138.900000000001</c:v>
                </c:pt>
                <c:pt idx="3">
                  <c:v>18350</c:v>
                </c:pt>
                <c:pt idx="4">
                  <c:v>13020</c:v>
                </c:pt>
                <c:pt idx="5">
                  <c:v>11166.7</c:v>
                </c:pt>
                <c:pt idx="6">
                  <c:v>17366.900000000001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Лист1!$A$2:$A$8</c:f>
              <c:strCache>
                <c:ptCount val="7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Педагогические работники</c:v>
                </c:pt>
                <c:pt idx="3">
                  <c:v>Средний мед.персонал </c:v>
                </c:pt>
                <c:pt idx="4">
                  <c:v>Младший мед. персонал </c:v>
                </c:pt>
                <c:pt idx="5">
                  <c:v>Адм.-хоз. персонал </c:v>
                </c:pt>
                <c:pt idx="6">
                  <c:v>ВСЕГО  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36700</c:v>
                </c:pt>
                <c:pt idx="1">
                  <c:v>17064</c:v>
                </c:pt>
                <c:pt idx="2">
                  <c:v>0</c:v>
                </c:pt>
                <c:pt idx="3">
                  <c:v>20550</c:v>
                </c:pt>
                <c:pt idx="4">
                  <c:v>16670</c:v>
                </c:pt>
                <c:pt idx="5">
                  <c:v>12458</c:v>
                </c:pt>
                <c:pt idx="6">
                  <c:v>19587</c:v>
                </c:pt>
              </c:numCache>
            </c:numRef>
          </c:val>
        </c:ser>
        <c:gapWidth val="74"/>
        <c:axId val="147620224"/>
        <c:axId val="147621760"/>
      </c:barChart>
      <c:catAx>
        <c:axId val="147620224"/>
        <c:scaling>
          <c:orientation val="minMax"/>
        </c:scaling>
        <c:axPos val="b"/>
        <c:majorTickMark val="none"/>
        <c:tickLblPos val="nextTo"/>
        <c:txPr>
          <a:bodyPr anchor="t" anchorCtr="1"/>
          <a:lstStyle/>
          <a:p>
            <a:pPr>
              <a:defRPr sz="1400" b="1"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  <c:crossAx val="147621760"/>
        <c:crosses val="autoZero"/>
        <c:auto val="1"/>
        <c:lblAlgn val="ctr"/>
        <c:lblOffset val="100"/>
      </c:catAx>
      <c:valAx>
        <c:axId val="147621760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/>
          <a:lstStyle/>
          <a:p>
            <a:pPr>
              <a:defRPr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  <c:crossAx val="147620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558629078878239"/>
          <c:y val="0.37206651249999706"/>
          <c:w val="9.1150707088234223E-2"/>
          <c:h val="0.20379702537182998"/>
        </c:manualLayout>
      </c:layout>
      <c:txPr>
        <a:bodyPr/>
        <a:lstStyle/>
        <a:p>
          <a:pPr>
            <a:defRPr baseline="0">
              <a:solidFill>
                <a:schemeClr val="accent5">
                  <a:lumMod val="10000"/>
                </a:schemeClr>
              </a:solidFill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494794400700031"/>
          <c:y val="9.6976028815681098E-2"/>
          <c:w val="0.46294225721785093"/>
          <c:h val="0.8208234248404946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8.223206474190721E-2"/>
                  <c:y val="6.6301584272991983E-3"/>
                </c:manualLayout>
              </c:layout>
              <c:tx>
                <c:rich>
                  <a:bodyPr/>
                  <a:lstStyle/>
                  <a:p>
                    <a:r>
                      <a:rPr lang="ru-RU" sz="2200" b="1" i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166,5 тыс.руб.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-0.10989288057742792"/>
                  <c:y val="-6.9494794841845106E-2"/>
                </c:manualLayout>
              </c:layout>
              <c:tx>
                <c:rich>
                  <a:bodyPr/>
                  <a:lstStyle/>
                  <a:p>
                    <a:r>
                      <a:rPr lang="ru-RU" sz="2200" b="1" i="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2 691,8 тыс.руб.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>
                <c:manualLayout>
                  <c:x val="-4.7495625546807134E-2"/>
                  <c:y val="6.4859915766343193E-4"/>
                </c:manualLayout>
              </c:layout>
              <c:showPercent val="1"/>
            </c:dLbl>
            <c:numFmt formatCode="0.0%" sourceLinked="0"/>
            <c:txPr>
              <a:bodyPr/>
              <a:lstStyle/>
              <a:p>
                <a:pPr>
                  <a:defRPr sz="2200" b="1" i="0" baseline="0">
                    <a:solidFill>
                      <a:srgbClr val="FF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Областной бюджет</c:v>
                </c:pt>
                <c:pt idx="1">
                  <c:v>Платные услуги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166.5</c:v>
                </c:pt>
                <c:pt idx="1">
                  <c:v>2691.8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70962226596675348"/>
          <c:y val="0.24123512177257164"/>
          <c:w val="0.28204440069991282"/>
          <c:h val="0.35473905878044315"/>
        </c:manualLayout>
      </c:layout>
      <c:txPr>
        <a:bodyPr/>
        <a:lstStyle/>
        <a:p>
          <a:pPr>
            <a:defRPr b="1" i="0" baseline="0">
              <a:latin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1"/>
            <c:explosion val="2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200" b="1" i="0" baseline="0" dirty="0" smtClean="0">
                        <a:latin typeface="Times New Roman" pitchFamily="18" charset="0"/>
                      </a:rPr>
                      <a:t>З</a:t>
                    </a:r>
                    <a:r>
                      <a:rPr lang="ru-RU" sz="1200" b="1" dirty="0" smtClean="0"/>
                      <a:t>а счет платных услуг</a:t>
                    </a:r>
                  </a:p>
                  <a:p>
                    <a:r>
                      <a:rPr lang="ru-RU" sz="1200" b="1" dirty="0" smtClean="0"/>
                      <a:t>169 450 руб.</a:t>
                    </a:r>
                    <a:endParaRPr lang="en-US" sz="1200" b="1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0.18344105424321971"/>
                  <c:y val="-0.20837688043234226"/>
                </c:manualLayout>
              </c:layout>
              <c:tx>
                <c:rich>
                  <a:bodyPr/>
                  <a:lstStyle/>
                  <a:p>
                    <a:pPr>
                      <a:defRPr sz="1610" b="1" i="0" baseline="0">
                        <a:latin typeface="Times New Roman" pitchFamily="18" charset="0"/>
                      </a:defRPr>
                    </a:pPr>
                    <a:r>
                      <a:rPr lang="ru-RU" sz="1610" b="1" i="0" baseline="0" dirty="0" smtClean="0">
                        <a:latin typeface="Times New Roman" pitchFamily="18" charset="0"/>
                      </a:rPr>
                      <a:t>З</a:t>
                    </a:r>
                    <a:r>
                      <a:rPr lang="ru-RU" sz="1610" b="1" baseline="0" dirty="0" smtClean="0"/>
                      <a:t>а счет бюджета</a:t>
                    </a:r>
                  </a:p>
                  <a:p>
                    <a:pPr>
                      <a:defRPr sz="1610" b="1" i="0" baseline="0">
                        <a:latin typeface="Times New Roman" pitchFamily="18" charset="0"/>
                      </a:defRPr>
                    </a:pPr>
                    <a:r>
                      <a:rPr lang="ru-RU" sz="1610" b="1" baseline="0" dirty="0" smtClean="0"/>
                      <a:t>1 785 605,07 руб.</a:t>
                    </a:r>
                    <a:endParaRPr lang="en-US" sz="1610" b="1" baseline="0" dirty="0"/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2200" b="1" i="0" baseline="0">
                    <a:latin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'Лист1'!$A$2:$A$4</c:f>
              <c:strCache>
                <c:ptCount val="3"/>
                <c:pt idx="0">
                  <c:v>По бюджету на сумму </c:v>
                </c:pt>
                <c:pt idx="1">
                  <c:v>По платным услугам</c:v>
                </c:pt>
                <c:pt idx="2">
                  <c:v>Бюджет</c:v>
                </c:pt>
              </c:strCache>
            </c:strRef>
          </c:cat>
          <c:val>
            <c:numRef>
              <c:f>'Лист1'!$B$2:$B$4</c:f>
              <c:numCache>
                <c:formatCode>General</c:formatCode>
                <c:ptCount val="3"/>
                <c:pt idx="0">
                  <c:v>0</c:v>
                </c:pt>
                <c:pt idx="1">
                  <c:v>169450</c:v>
                </c:pt>
                <c:pt idx="2">
                  <c:v>1785605.07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tabLst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% оснащенности мягким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инвентарем </a:t>
            </a:r>
          </a:p>
          <a:p>
            <a:pPr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сумму 4,4 млн. руб. </a:t>
            </a:r>
          </a:p>
          <a:p>
            <a:pPr>
              <a:tabLst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потребности</a:t>
            </a:r>
            <a:r>
              <a:rPr lang="ru-RU" sz="2800" baseline="0" dirty="0" smtClean="0">
                <a:latin typeface="Times New Roman" pitchFamily="18" charset="0"/>
                <a:cs typeface="Times New Roman" pitchFamily="18" charset="0"/>
              </a:rPr>
              <a:t> 10,4 млн.руб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0823261154855638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оснащенности мягким инвентарем</c:v>
                </c:pt>
              </c:strCache>
            </c:strRef>
          </c:tx>
          <c:dPt>
            <c:idx val="0"/>
            <c:spPr>
              <a:solidFill>
                <a:srgbClr val="A343BD"/>
              </a:solidFill>
            </c:spPr>
          </c:dPt>
          <c:dLbls>
            <c:dLbl>
              <c:idx val="0"/>
              <c:layout>
                <c:manualLayout>
                  <c:x val="-9.1296806649168852E-2"/>
                  <c:y val="-0.16737984835228931"/>
                </c:manualLayout>
              </c:layout>
              <c:tx>
                <c:rich>
                  <a:bodyPr/>
                  <a:lstStyle/>
                  <a:p>
                    <a:r>
                      <a:rPr lang="ru-RU" sz="2200" b="1" i="0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5</a:t>
                    </a:r>
                    <a:r>
                      <a:rPr lang="ru-RU" dirty="0" smtClean="0"/>
                      <a:t>7,4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10049349300087489"/>
                  <c:y val="0.14638013998250221"/>
                </c:manualLayout>
              </c:layout>
              <c:tx>
                <c:rich>
                  <a:bodyPr/>
                  <a:lstStyle/>
                  <a:p>
                    <a:r>
                      <a:rPr lang="ru-RU" sz="2200" b="1" i="0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4</a:t>
                    </a:r>
                    <a:r>
                      <a:rPr lang="ru-RU" dirty="0" smtClean="0"/>
                      <a:t>2,6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numFmt formatCode="0%" sourceLinked="0"/>
            <c:txPr>
              <a:bodyPr/>
              <a:lstStyle/>
              <a:p>
                <a:pPr>
                  <a:defRPr sz="2200" b="1" i="0" baseline="0">
                    <a:solidFill>
                      <a:srgbClr val="000000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Полагается по норме</c:v>
                </c:pt>
                <c:pt idx="1">
                  <c:v>Имеется в наличии на 01.01.2017 г.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 formatCode="General">
                  <c:v>100</c:v>
                </c:pt>
                <c:pt idx="1">
                  <c:v>42.6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700426509186354"/>
          <c:y val="0.38427734033246191"/>
          <c:w val="0.29160684601925557"/>
          <c:h val="0.1815748031496063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/>
              </a:defRPr>
            </a:pPr>
            <a:r>
              <a:rPr lang="ru-RU" sz="1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/>
              </a:rPr>
              <a:t>Способы закупок путем проведения </a:t>
            </a:r>
            <a:r>
              <a:rPr lang="ru-RU" sz="1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/>
              </a:rPr>
              <a:t>торгов</a:t>
            </a:r>
            <a:endParaRPr lang="ru-RU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A301D"/>
              </a:solidFill>
              <a:effectLst/>
            </a:endParaRPr>
          </a:p>
        </c:rich>
      </c:tx>
      <c:layout>
        <c:manualLayout>
          <c:xMode val="edge"/>
          <c:yMode val="edge"/>
          <c:x val="0.18386816687411844"/>
          <c:y val="4.0254597561722165E-2"/>
        </c:manualLayout>
      </c:layout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Способы закупок путем проведения торгов   ,млн руб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1.8542745697434578E-2"/>
                  <c:y val="-1.7996866561311782E-2"/>
                </c:manualLayout>
              </c:layout>
              <c:showVal val="1"/>
            </c:dLbl>
            <c:dLbl>
              <c:idx val="1"/>
              <c:layout>
                <c:manualLayout>
                  <c:x val="2.4024001301457707E-3"/>
                  <c:y val="-3.5993733122624452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3.5993733122624452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rgbClr val="0A301D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электронный аукцион</c:v>
                </c:pt>
                <c:pt idx="1">
                  <c:v>запрос котировок</c:v>
                </c:pt>
                <c:pt idx="2">
                  <c:v>единственный поставщик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80</c:v>
                </c:pt>
                <c:pt idx="1">
                  <c:v>2</c:v>
                </c:pt>
                <c:pt idx="2">
                  <c:v>34</c:v>
                </c:pt>
              </c:numCache>
            </c:numRef>
          </c:val>
          <c:shape val="pyramid"/>
        </c:ser>
        <c:shape val="cylinder"/>
        <c:axId val="148620416"/>
        <c:axId val="148621952"/>
        <c:axId val="0"/>
      </c:bar3DChart>
      <c:catAx>
        <c:axId val="14862041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/>
              </a:defRPr>
            </a:pPr>
            <a:endParaRPr lang="ru-RU"/>
          </a:p>
        </c:txPr>
        <c:crossAx val="148621952"/>
        <c:crosses val="autoZero"/>
        <c:auto val="1"/>
        <c:lblAlgn val="ctr"/>
        <c:lblOffset val="100"/>
      </c:catAx>
      <c:valAx>
        <c:axId val="148621952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/>
              </a:defRPr>
            </a:pPr>
            <a:endParaRPr lang="ru-RU"/>
          </a:p>
        </c:txPr>
        <c:crossAx val="148620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ru-RU" dirty="0">
                <a:solidFill>
                  <a:srgbClr val="0A301D"/>
                </a:solidFill>
                <a:effectLst/>
              </a:rPr>
              <a:t>Закупки без проведения процедуры </a:t>
            </a:r>
            <a:r>
              <a:rPr lang="ru-RU" dirty="0" smtClean="0">
                <a:solidFill>
                  <a:srgbClr val="0A301D"/>
                </a:solidFill>
                <a:effectLst/>
              </a:rPr>
              <a:t>торгов,</a:t>
            </a:r>
            <a:r>
              <a:rPr lang="ru-RU" baseline="0" dirty="0" smtClean="0">
                <a:solidFill>
                  <a:srgbClr val="0A301D"/>
                </a:solidFill>
                <a:effectLst/>
              </a:rPr>
              <a:t> тыс. руб.</a:t>
            </a:r>
            <a:endParaRPr lang="ru-RU" b="0" dirty="0">
              <a:solidFill>
                <a:srgbClr val="0A301D"/>
              </a:solidFill>
              <a:effectLst/>
            </a:endParaRPr>
          </a:p>
        </c:rich>
      </c:tx>
      <c:layout>
        <c:manualLayout>
          <c:xMode val="edge"/>
          <c:yMode val="edge"/>
          <c:x val="0.25922495290575487"/>
          <c:y val="2.2487580744996592E-2"/>
        </c:manualLayout>
      </c:layout>
    </c:title>
    <c:view3D>
      <c:rAngAx val="1"/>
    </c:view3D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Закупки без проведения процедуры торгов</c:v>
                </c:pt>
              </c:strCache>
            </c:strRef>
          </c:tx>
          <c:dPt>
            <c:idx val="0"/>
            <c:spPr>
              <a:solidFill>
                <a:srgbClr val="F8AAF4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9.4063622560461805E-3"/>
                  <c:y val="-3.5993733122624452E-2"/>
                </c:manualLayout>
              </c:layout>
              <c:showVal val="1"/>
            </c:dLbl>
            <c:dLbl>
              <c:idx val="1"/>
              <c:layout>
                <c:manualLayout>
                  <c:x val="1.6461133948079843E-2"/>
                  <c:y val="-5.7589972996197704E-2"/>
                </c:manualLayout>
              </c:layout>
              <c:showVal val="1"/>
            </c:dLbl>
            <c:dLbl>
              <c:idx val="2"/>
              <c:layout>
                <c:manualLayout>
                  <c:x val="1.646113394807994E-2"/>
                  <c:y val="-1.7996866561311782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rgbClr val="0A301D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по договорам</c:v>
                </c:pt>
                <c:pt idx="1">
                  <c:v>за наличный рассчет</c:v>
                </c:pt>
              </c:strCache>
            </c:strRef>
          </c:cat>
          <c:val>
            <c:numRef>
              <c:f>Лист1!$B$2:$B$3</c:f>
              <c:numCache>
                <c:formatCode>0.000</c:formatCode>
                <c:ptCount val="2"/>
                <c:pt idx="0" formatCode="0.0">
                  <c:v>6950</c:v>
                </c:pt>
                <c:pt idx="1">
                  <c:v>0.31500000000000239</c:v>
                </c:pt>
              </c:numCache>
            </c:numRef>
          </c:val>
          <c:shape val="pyramid"/>
        </c:ser>
        <c:shape val="cylinder"/>
        <c:axId val="148741504"/>
        <c:axId val="148743296"/>
        <c:axId val="0"/>
      </c:bar3DChart>
      <c:catAx>
        <c:axId val="148741504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/>
              </a:defRPr>
            </a:pPr>
            <a:endParaRPr lang="ru-RU"/>
          </a:p>
        </c:txPr>
        <c:crossAx val="148743296"/>
        <c:crosses val="autoZero"/>
        <c:auto val="1"/>
        <c:lblAlgn val="ctr"/>
        <c:lblOffset val="100"/>
      </c:catAx>
      <c:valAx>
        <c:axId val="148743296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A301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endParaRPr lang="ru-RU"/>
          </a:p>
        </c:txPr>
        <c:crossAx val="1487415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Y val="240"/>
      <c:perspective val="0"/>
    </c:view3D>
    <c:plotArea>
      <c:layout>
        <c:manualLayout>
          <c:layoutTarget val="inner"/>
          <c:xMode val="edge"/>
          <c:yMode val="edge"/>
          <c:x val="1.6209031563362685E-3"/>
          <c:y val="4.8693496646252783E-2"/>
          <c:w val="0.8159890989236106"/>
          <c:h val="0.860924518055932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explosion val="33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explosion val="5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9.6713042373423722E-2"/>
                  <c:y val="-0.14096175858343013"/>
                </c:manualLayout>
              </c:layout>
              <c:tx>
                <c:rich>
                  <a:bodyPr/>
                  <a:lstStyle/>
                  <a:p>
                    <a:pPr>
                      <a:defRPr sz="2000" b="1" baseline="0">
                        <a:latin typeface="Times New Roman" pitchFamily="18" charset="0"/>
                      </a:defRPr>
                    </a:pPr>
                    <a:r>
                      <a:rPr lang="ru-RU" sz="2000" baseline="0" dirty="0" smtClean="0">
                        <a:latin typeface="Times New Roman" pitchFamily="18" charset="0"/>
                      </a:rPr>
                      <a:t>3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25342">
                  <a:noFill/>
                </a:ln>
              </c:spPr>
              <c:dLblPos val="bestFit"/>
            </c:dLbl>
            <c:dLbl>
              <c:idx val="1"/>
              <c:layout>
                <c:manualLayout>
                  <c:x val="-9.9615224864568697E-2"/>
                  <c:y val="-0.38703819350168395"/>
                </c:manualLayout>
              </c:layout>
              <c:tx>
                <c:rich>
                  <a:bodyPr/>
                  <a:lstStyle/>
                  <a:p>
                    <a:pPr>
                      <a:defRPr sz="2000" b="1" baseline="0">
                        <a:latin typeface="Times New Roman" pitchFamily="18" charset="0"/>
                      </a:defRPr>
                    </a:pPr>
                    <a:r>
                      <a:rPr lang="ru-RU" sz="2000" baseline="0" dirty="0" smtClean="0">
                        <a:latin typeface="Times New Roman" pitchFamily="18" charset="0"/>
                      </a:rPr>
                      <a:t>5</a:t>
                    </a:r>
                    <a:r>
                      <a:rPr lang="ru-RU" dirty="0" smtClean="0"/>
                      <a:t>4,7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25342">
                  <a:noFill/>
                </a:ln>
              </c:spPr>
              <c:dLblPos val="bestFit"/>
            </c:dLbl>
            <c:dLbl>
              <c:idx val="2"/>
              <c:layout>
                <c:manualLayout>
                  <c:x val="1.7264415228066501E-2"/>
                  <c:y val="6.5117252272784115E-2"/>
                </c:manualLayout>
              </c:layout>
              <c:tx>
                <c:rich>
                  <a:bodyPr/>
                  <a:lstStyle/>
                  <a:p>
                    <a:pPr>
                      <a:defRPr sz="2000" b="1" baseline="0">
                        <a:latin typeface="Times New Roman" pitchFamily="18" charset="0"/>
                      </a:defRPr>
                    </a:pPr>
                    <a:r>
                      <a:rPr lang="ru-RU" sz="2000" baseline="0" dirty="0" smtClean="0">
                        <a:latin typeface="Times New Roman" pitchFamily="18" charset="0"/>
                      </a:rPr>
                      <a:t>1</a:t>
                    </a:r>
                    <a:r>
                      <a:rPr lang="ru-RU" sz="2000" baseline="0" dirty="0" smtClean="0"/>
                      <a:t>4,3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25342">
                  <a:noFill/>
                </a:ln>
              </c:spPr>
              <c:dLblPos val="bestFit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Психозы</c:v>
                </c:pt>
                <c:pt idx="1">
                  <c:v>Непсихотические расстройства</c:v>
                </c:pt>
                <c:pt idx="2">
                  <c:v>Умственная отсталость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0.30000000000000032</c:v>
                </c:pt>
                <c:pt idx="1">
                  <c:v>0.54700000000000004</c:v>
                </c:pt>
                <c:pt idx="2">
                  <c:v>0.14300000000000004</c:v>
                </c:pt>
              </c:numCache>
            </c:numRef>
          </c:val>
        </c:ser>
      </c:pie3DChart>
      <c:spPr>
        <a:noFill/>
        <a:ln w="25305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75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55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75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6601442432322364"/>
          <c:y val="2.0041965034188119E-2"/>
          <c:w val="0.22318443367655968"/>
          <c:h val="0.9225172547875955"/>
        </c:manualLayout>
      </c:layout>
      <c:txPr>
        <a:bodyPr/>
        <a:lstStyle/>
        <a:p>
          <a:pPr>
            <a:defRPr sz="185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0.80712</cdr:x>
      <cdr:y>0.38516</cdr:y>
    </cdr:from>
    <cdr:to>
      <cdr:x>0.87799</cdr:x>
      <cdr:y>0.46645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80312" y="1705962"/>
          <a:ext cx="648034" cy="360038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18,7%</a:t>
          </a:r>
          <a:endParaRPr lang="ru-RU" sz="18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0.73625</cdr:x>
      <cdr:y>0.14172</cdr:y>
    </cdr:from>
    <cdr:to>
      <cdr:x>0.8199</cdr:x>
      <cdr:y>0.21615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6732240" y="792088"/>
          <a:ext cx="764895" cy="4160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1240B29-F687-4F45-9708-019B960494DF}">
            <a14:hiddenLine xmlns:lc="http://schemas.openxmlformats.org/drawingml/2006/lockedCanvas"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lc="http://schemas.openxmlformats.org/drawingml/2006/lockedCanvas"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="horz" wrap="non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1pPr>
          <a:lvl2pPr marL="4572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2pPr>
          <a:lvl3pPr marL="9144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3pPr>
          <a:lvl4pPr marL="13716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4pPr>
          <a:lvl5pPr marL="18288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5pPr>
          <a:lvl6pPr marL="22860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6pPr>
          <a:lvl7pPr marL="27432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7pPr>
          <a:lvl8pPr marL="32004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8pPr>
          <a:lvl9pPr marL="3657600" algn="l" defTabSz="914400" rtl="0" eaLnBrk="1" latinLnBrk="0" hangingPunct="1">
            <a:defRPr sz="1800" kern="1200">
              <a:solidFill>
                <a:srgbClr val="336699"/>
              </a:solidFill>
              <a:latin typeface="Tahoma"/>
            </a:defRPr>
          </a:lvl9pPr>
        </a:lstStyle>
        <a:p xmlns:a="http://schemas.openxmlformats.org/drawingml/2006/main">
          <a:pPr marL="0" marR="0" indent="0" algn="l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ru-RU" sz="1600" b="1" i="1" u="none" strike="noStrike" cap="none" normalizeH="0" baseline="0" dirty="0" smtClean="0">
            <a:ln>
              <a:noFill/>
            </a:ln>
            <a:solidFill>
              <a:srgbClr val="C00000"/>
            </a:solidFill>
            <a:effectLst/>
            <a:latin typeface="Tahoma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0.752</cdr:x>
      <cdr:y>0.30367</cdr:y>
    </cdr:from>
    <cdr:to>
      <cdr:x>0.85437</cdr:x>
      <cdr:y>0.31535</cdr:y>
    </cdr:to>
    <cdr:sp macro="" textlink="">
      <cdr:nvSpPr>
        <cdr:cNvPr id="3" name="Прямая соединительная линия 2"/>
        <cdr:cNvSpPr/>
      </cdr:nvSpPr>
      <cdr:spPr bwMode="auto">
        <a:xfrm xmlns:a="http://schemas.openxmlformats.org/drawingml/2006/main" flipH="1" flipV="1">
          <a:off x="6876256" y="1872208"/>
          <a:ext cx="936104" cy="72008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0.29525</cdr:x>
      <cdr:y>0.17726</cdr:y>
    </cdr:from>
    <cdr:to>
      <cdr:x>0.51575</cdr:x>
      <cdr:y>0.29544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>
          <a:off x="2699792" y="1080120"/>
          <a:ext cx="2016224" cy="720080"/>
        </a:xfrm>
        <a:prstGeom xmlns:a="http://schemas.openxmlformats.org/drawingml/2006/main" prst="line">
          <a:avLst/>
        </a:prstGeom>
        <a:ln xmlns:a="http://schemas.openxmlformats.org/drawingml/2006/main" w="41275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0.10184</cdr:x>
      <cdr:y>0.70625</cdr:y>
    </cdr:from>
    <cdr:to>
      <cdr:x>0.13334</cdr:x>
      <cdr:y>0.75039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71600" y="4608512"/>
          <a:ext cx="30052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12.3%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0.15467</cdr:x>
      <cdr:y>0.70625</cdr:y>
    </cdr:from>
    <cdr:to>
      <cdr:x>0.18617</cdr:x>
      <cdr:y>0.75039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75656" y="4608512"/>
          <a:ext cx="30052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12.7%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0.21505</cdr:x>
      <cdr:y>0.70625</cdr:y>
    </cdr:from>
    <cdr:to>
      <cdr:x>0.24655</cdr:x>
      <cdr:y>0.75039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051720" y="4608512"/>
          <a:ext cx="30052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12.8%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0.26789</cdr:x>
      <cdr:y>0.70625</cdr:y>
    </cdr:from>
    <cdr:to>
      <cdr:x>0.29939</cdr:x>
      <cdr:y>0.75039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55776" y="4608512"/>
          <a:ext cx="30052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14.7%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0.32072</cdr:x>
      <cdr:y>0.70625</cdr:y>
    </cdr:from>
    <cdr:to>
      <cdr:x>0.35222</cdr:x>
      <cdr:y>0.75039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059832" y="4608512"/>
          <a:ext cx="30052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13.5%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0.3811</cdr:x>
      <cdr:y>0.70625</cdr:y>
    </cdr:from>
    <cdr:to>
      <cdr:x>0.4126</cdr:x>
      <cdr:y>0.75039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635896" y="4608512"/>
          <a:ext cx="30052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13.4%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0.44148</cdr:x>
      <cdr:y>0.70625</cdr:y>
    </cdr:from>
    <cdr:to>
      <cdr:x>0.47298</cdr:x>
      <cdr:y>0.75039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211960" y="4608512"/>
          <a:ext cx="30052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12.3%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0.49431</cdr:x>
      <cdr:y>0.70625</cdr:y>
    </cdr:from>
    <cdr:to>
      <cdr:x>0.5245</cdr:x>
      <cdr:y>0.75039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716016" y="4608512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16.4%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0.54715</cdr:x>
      <cdr:y>0.70625</cdr:y>
    </cdr:from>
    <cdr:to>
      <cdr:x>0.57734</cdr:x>
      <cdr:y>0.75039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220072" y="4608512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14.4%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0.60753</cdr:x>
      <cdr:y>0.70625</cdr:y>
    </cdr:from>
    <cdr:to>
      <cdr:x>0.63772</cdr:x>
      <cdr:y>0.75039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796136" y="4608512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12.3%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0.66791</cdr:x>
      <cdr:y>0.70625</cdr:y>
    </cdr:from>
    <cdr:to>
      <cdr:x>0.6981</cdr:x>
      <cdr:y>0.75039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372200" y="4608512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14.2%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0.72829</cdr:x>
      <cdr:y>0.70625</cdr:y>
    </cdr:from>
    <cdr:to>
      <cdr:x>0.75848</cdr:x>
      <cdr:y>0.75039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6948264" y="4608512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16.7%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0.12201</cdr:x>
      <cdr:y>0.09051</cdr:y>
    </cdr:from>
    <cdr:to>
      <cdr:x>0.17713</cdr:x>
      <cdr:y>0.1309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1115616" y="620688"/>
          <a:ext cx="504018" cy="27699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97%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0.16925</cdr:x>
      <cdr:y>0.542</cdr:y>
    </cdr:from>
    <cdr:to>
      <cdr:x>0.22438</cdr:x>
      <cdr:y>0.58239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1547664" y="3717032"/>
          <a:ext cx="504109" cy="2769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84%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0.19288</cdr:x>
      <cdr:y>0.437</cdr:y>
    </cdr:from>
    <cdr:to>
      <cdr:x>0.25588</cdr:x>
      <cdr:y>0.47739</cdr:y>
    </cdr:to>
    <cdr:sp macro="" textlink="">
      <cdr:nvSpPr>
        <cdr:cNvPr id="4" name="TextBox 5"/>
        <cdr:cNvSpPr txBox="1"/>
      </cdr:nvSpPr>
      <cdr:spPr>
        <a:xfrm xmlns:a="http://schemas.openxmlformats.org/drawingml/2006/main">
          <a:off x="1763688" y="2996952"/>
          <a:ext cx="57606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117%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0.94099</cdr:x>
      <cdr:y>0.542</cdr:y>
    </cdr:from>
    <cdr:to>
      <cdr:x>1</cdr:x>
      <cdr:y>0.58239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8604448" y="3717032"/>
          <a:ext cx="53955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129%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0.25588</cdr:x>
      <cdr:y>0.3425</cdr:y>
    </cdr:from>
    <cdr:to>
      <cdr:x>0.2795</cdr:x>
      <cdr:y>0.689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2339752" y="2348880"/>
          <a:ext cx="216024" cy="237626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0.16925</cdr:x>
      <cdr:y>0.437</cdr:y>
    </cdr:from>
    <cdr:to>
      <cdr:x>0.248</cdr:x>
      <cdr:y>0.689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>
          <a:off x="1547664" y="2996952"/>
          <a:ext cx="720080" cy="172819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00B0F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0.44488</cdr:x>
      <cdr:y>0.4895</cdr:y>
    </cdr:from>
    <cdr:to>
      <cdr:x>0.52362</cdr:x>
      <cdr:y>0.689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067944" y="3356992"/>
          <a:ext cx="720080" cy="136815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00206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0.5315</cdr:x>
      <cdr:y>0.416</cdr:y>
    </cdr:from>
    <cdr:to>
      <cdr:x>0.563</cdr:x>
      <cdr:y>0.689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4860032" y="2852936"/>
          <a:ext cx="288032" cy="187220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0.689</cdr:x>
      <cdr:y>0.4685</cdr:y>
    </cdr:from>
    <cdr:to>
      <cdr:x>0.7205</cdr:x>
      <cdr:y>0.689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6300192" y="3212976"/>
          <a:ext cx="288032" cy="151216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0.92524</cdr:x>
      <cdr:y>0.5315</cdr:y>
    </cdr:from>
    <cdr:to>
      <cdr:x>1</cdr:x>
      <cdr:y>0.689</cdr:y>
    </cdr:to>
    <cdr:sp macro="" textlink="">
      <cdr:nvSpPr>
        <cdr:cNvPr id="11" name="Скругленный прямоугольник 10"/>
        <cdr:cNvSpPr/>
      </cdr:nvSpPr>
      <cdr:spPr>
        <a:xfrm xmlns:a="http://schemas.openxmlformats.org/drawingml/2006/main">
          <a:off x="8460432" y="3645024"/>
          <a:ext cx="683568" cy="108012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0.73625</cdr:x>
      <cdr:y>0.29541</cdr:y>
    </cdr:from>
    <cdr:to>
      <cdr:x>0.9055</cdr:x>
      <cdr:y>0.39496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32240" y="1709406"/>
          <a:ext cx="1547664" cy="576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bg1"/>
              </a:solidFill>
            </a:rPr>
            <a:t>1</a:t>
          </a:r>
          <a:r>
            <a:rPr lang="ru-RU" sz="1100" dirty="0" smtClean="0">
              <a:solidFill>
                <a:schemeClr val="bg1"/>
              </a:solidFill>
            </a:rPr>
            <a:t>% повышение </a:t>
          </a:r>
        </a:p>
        <a:p xmlns:a="http://schemas.openxmlformats.org/drawingml/2006/main">
          <a:r>
            <a:rPr lang="ru-RU" sz="1100" dirty="0" smtClean="0">
              <a:solidFill>
                <a:schemeClr val="bg1"/>
              </a:solidFill>
            </a:rPr>
            <a:t>по сравнению с 2015</a:t>
          </a:r>
          <a:endParaRPr lang="ru-RU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0.57087</cdr:x>
      <cdr:y>0.37008</cdr:y>
    </cdr:from>
    <cdr:to>
      <cdr:x>0.60237</cdr:x>
      <cdr:y>0.78074</cdr:y>
    </cdr:to>
    <cdr:sp macro="" textlink="">
      <cdr:nvSpPr>
        <cdr:cNvPr id="12" name="Прямая соединительная линия 11"/>
        <cdr:cNvSpPr/>
      </cdr:nvSpPr>
      <cdr:spPr bwMode="auto">
        <a:xfrm xmlns:a="http://schemas.openxmlformats.org/drawingml/2006/main">
          <a:off x="5220072" y="2141454"/>
          <a:ext cx="287999" cy="2376281"/>
        </a:xfrm>
        <a:prstGeom xmlns:a="http://schemas.openxmlformats.org/drawingml/2006/main" prst="line">
          <a:avLst/>
        </a:prstGeom>
        <a:ln xmlns:a="http://schemas.openxmlformats.org/drawingml/2006/main"/>
        <a:extLst xmlns:a="http://schemas.openxmlformats.org/drawingml/2006/main"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0.5945</cdr:x>
      <cdr:y>0.71852</cdr:y>
    </cdr:from>
    <cdr:to>
      <cdr:x>0.874</cdr:x>
      <cdr:y>0.81807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5436096" y="4157678"/>
          <a:ext cx="2555748" cy="576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ahoma"/>
            </a:defRPr>
          </a:lvl1pPr>
          <a:lvl2pPr marL="457200" indent="0">
            <a:defRPr sz="1100">
              <a:latin typeface="Tahoma"/>
            </a:defRPr>
          </a:lvl2pPr>
          <a:lvl3pPr marL="914400" indent="0">
            <a:defRPr sz="1100">
              <a:latin typeface="Tahoma"/>
            </a:defRPr>
          </a:lvl3pPr>
          <a:lvl4pPr marL="1371600" indent="0">
            <a:defRPr sz="1100">
              <a:latin typeface="Tahoma"/>
            </a:defRPr>
          </a:lvl4pPr>
          <a:lvl5pPr marL="1828800" indent="0">
            <a:defRPr sz="1100">
              <a:latin typeface="Tahoma"/>
            </a:defRPr>
          </a:lvl5pPr>
          <a:lvl6pPr marL="2286000" indent="0">
            <a:defRPr sz="1100">
              <a:latin typeface="Tahoma"/>
            </a:defRPr>
          </a:lvl6pPr>
          <a:lvl7pPr marL="2743200" indent="0">
            <a:defRPr sz="1100">
              <a:latin typeface="Tahoma"/>
            </a:defRPr>
          </a:lvl7pPr>
          <a:lvl8pPr marL="3200400" indent="0">
            <a:defRPr sz="1100">
              <a:latin typeface="Tahoma"/>
            </a:defRPr>
          </a:lvl8pPr>
          <a:lvl9pPr marL="3657600" indent="0">
            <a:defRPr sz="1100">
              <a:latin typeface="Tahoma"/>
            </a:defRPr>
          </a:lvl9pPr>
        </a:lstStyle>
        <a:p xmlns:a="http://schemas.openxmlformats.org/drawingml/2006/main">
          <a:r>
            <a:rPr lang="ru-RU" sz="1100" dirty="0" smtClean="0">
              <a:solidFill>
                <a:srgbClr val="000000"/>
              </a:solidFill>
            </a:rPr>
            <a:t>30% повышение </a:t>
          </a:r>
        </a:p>
        <a:p xmlns:a="http://schemas.openxmlformats.org/drawingml/2006/main">
          <a:r>
            <a:rPr lang="ru-RU" sz="1100" dirty="0" smtClean="0">
              <a:solidFill>
                <a:srgbClr val="000000"/>
              </a:solidFill>
            </a:rPr>
            <a:t>по сравнению с 2015</a:t>
          </a:r>
          <a:endParaRPr lang="ru-RU" sz="1100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0.55512</cdr:x>
      <cdr:y>0.76829</cdr:y>
    </cdr:from>
    <cdr:to>
      <cdr:x>0.57875</cdr:x>
      <cdr:y>0.80563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V="1">
          <a:off x="5076056" y="4445710"/>
          <a:ext cx="216024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0.09838</cdr:x>
      <cdr:y>0.28529</cdr:y>
    </cdr:from>
    <cdr:to>
      <cdr:x>0.31888</cdr:x>
      <cdr:y>0.38452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99592" y="1656184"/>
          <a:ext cx="2016252" cy="576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ahoma"/>
            </a:defRPr>
          </a:lvl1pPr>
          <a:lvl2pPr marL="457200" indent="0">
            <a:defRPr sz="1100">
              <a:latin typeface="Tahoma"/>
            </a:defRPr>
          </a:lvl2pPr>
          <a:lvl3pPr marL="914400" indent="0">
            <a:defRPr sz="1100">
              <a:latin typeface="Tahoma"/>
            </a:defRPr>
          </a:lvl3pPr>
          <a:lvl4pPr marL="1371600" indent="0">
            <a:defRPr sz="1100">
              <a:latin typeface="Tahoma"/>
            </a:defRPr>
          </a:lvl4pPr>
          <a:lvl5pPr marL="1828800" indent="0">
            <a:defRPr sz="1100">
              <a:latin typeface="Tahoma"/>
            </a:defRPr>
          </a:lvl5pPr>
          <a:lvl6pPr marL="2286000" indent="0">
            <a:defRPr sz="1100">
              <a:latin typeface="Tahoma"/>
            </a:defRPr>
          </a:lvl6pPr>
          <a:lvl7pPr marL="2743200" indent="0">
            <a:defRPr sz="1100">
              <a:latin typeface="Tahoma"/>
            </a:defRPr>
          </a:lvl7pPr>
          <a:lvl8pPr marL="3200400" indent="0">
            <a:defRPr sz="1100">
              <a:latin typeface="Tahoma"/>
            </a:defRPr>
          </a:lvl8pPr>
          <a:lvl9pPr marL="3657600" indent="0">
            <a:defRPr sz="1100">
              <a:latin typeface="Tahoma"/>
            </a:defRPr>
          </a:lvl9pPr>
        </a:lstStyle>
        <a:p xmlns:a="http://schemas.openxmlformats.org/drawingml/2006/main">
          <a:r>
            <a:rPr lang="ru-RU" dirty="0" smtClean="0">
              <a:solidFill>
                <a:srgbClr val="FFFFFF"/>
              </a:solidFill>
            </a:rPr>
            <a:t>26</a:t>
          </a:r>
          <a:r>
            <a:rPr lang="ru-RU" sz="1100" dirty="0" smtClean="0">
              <a:solidFill>
                <a:srgbClr val="FFFFFF"/>
              </a:solidFill>
            </a:rPr>
            <a:t>% повышение </a:t>
          </a:r>
        </a:p>
        <a:p xmlns:a="http://schemas.openxmlformats.org/drawingml/2006/main">
          <a:r>
            <a:rPr lang="ru-RU" sz="1100" dirty="0" smtClean="0">
              <a:solidFill>
                <a:srgbClr val="FFFFFF"/>
              </a:solidFill>
            </a:rPr>
            <a:t>по сравнению с 2015</a:t>
          </a:r>
          <a:endParaRPr lang="ru-RU" sz="1100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0.22438</cdr:x>
      <cdr:y>0.34731</cdr:y>
    </cdr:from>
    <cdr:to>
      <cdr:x>0.42913</cdr:x>
      <cdr:y>0.52096</cdr:y>
    </cdr:to>
    <cdr:sp macro="" textlink="">
      <cdr:nvSpPr>
        <cdr:cNvPr id="6" name="Прямая соединительная линия 5"/>
        <cdr:cNvSpPr/>
      </cdr:nvSpPr>
      <cdr:spPr bwMode="auto">
        <a:xfrm xmlns:a="http://schemas.openxmlformats.org/drawingml/2006/main" flipH="1">
          <a:off x="2051720" y="2016224"/>
          <a:ext cx="1872208" cy="1008112"/>
        </a:xfrm>
        <a:prstGeom xmlns:a="http://schemas.openxmlformats.org/drawingml/2006/main" prst="line">
          <a:avLst/>
        </a:prstGeom>
        <a:ln xmlns:a="http://schemas.openxmlformats.org/drawingml/2006/main"/>
        <a:extLst xmlns:a="http://schemas.openxmlformats.org/drawingml/2006/main"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0.06688</cdr:x>
      <cdr:y>0.00406</cdr:y>
    </cdr:from>
    <cdr:to>
      <cdr:x>1</cdr:x>
      <cdr:y>0.12523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611560" y="27843"/>
          <a:ext cx="8532440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Сравнительная характеристика среднемесячной З/пл. работников</a:t>
          </a:r>
          <a:endParaRPr lang="ru-RU" sz="24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0.12988</cdr:x>
      <cdr:y>0.1745</cdr:y>
    </cdr:from>
    <cdr:to>
      <cdr:x>0.53538</cdr:x>
      <cdr:y>0.4475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87624" y="1196752"/>
          <a:ext cx="3707904" cy="18722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100%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обеспечены мягким инвентарем 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6,7,11 и 16 отделения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0.61812</cdr:x>
      <cdr:y>0.6785</cdr:y>
    </cdr:from>
    <cdr:to>
      <cdr:x>1</cdr:x>
      <cdr:y>0.97918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652120" y="4653136"/>
          <a:ext cx="3491880" cy="20621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ill Sans MT"/>
            </a:defRPr>
          </a:lvl9pPr>
        </a:lstStyle>
        <a:p xmlns:a="http://schemas.openxmlformats.org/drawingml/2006/main">
          <a:pPr indent="447675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 остальные отделения выдано белье по количеству больных по 1 наименованию на человека. В загородных отделениях имеется достаточное количество белья, причем хорошего качества, за счет приобретения за счет средств опекунов.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29BF0-DDA9-4E41-8754-856ECDE373F1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12C5C-BFE2-4729-926E-1551E9F1BF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12C5C-BFE2-4729-926E-1551E9F1BFA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D3A30-AA2C-4A71-9938-67BDA04E8C0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318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8545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882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0319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737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3852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16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701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978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317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8178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558D0-E76A-44BE-A18D-FDBE452ABB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41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D4D41-E8E8-4193-BE31-DDD054CE128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586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9FACF-D9F9-4DAB-92CF-0A3BD00672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9540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BC0A8-A624-4978-AFDF-C791E6F94B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11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156DA-E6C3-49F2-A4EE-2F83842F7B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055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EA32E-8162-4936-91EF-4B1AE0F5573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4935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48D2F-46D6-45BB-8BE2-CF4F49E9C9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8968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89672-A906-418D-8089-6093DB68A1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8247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C854A-2823-4BD8-A27B-62E3782947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509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9EA56-C220-42F6-A90C-99C572FF3C8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0952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CF1F4-1D41-4C72-80BD-ABF4B61B63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407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558D0-E76A-44BE-A18D-FDBE452ABB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1329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D4D41-E8E8-4193-BE31-DDD054CE128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607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9FACF-D9F9-4DAB-92CF-0A3BD00672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7328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BC0A8-A624-4978-AFDF-C791E6F94B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61635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156DA-E6C3-49F2-A4EE-2F83842F7B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57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EA32E-8162-4936-91EF-4B1AE0F5573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6797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48D2F-46D6-45BB-8BE2-CF4F49E9C9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8651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89672-A906-418D-8089-6093DB68A1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025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C854A-2823-4BD8-A27B-62E3782947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7204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9EA56-C220-42F6-A90C-99C572FF3C8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2488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CF1F4-1D41-4C72-80BD-ABF4B61B63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419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2/16/2017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58750B92-73D2-4972-A680-A663FC18EE6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5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58750B92-73D2-4972-A680-A663FC18EE6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35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2B7B4FB-4ACD-4F94-9E59-8CF1B0D07616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5861DB0-76D8-4D77-B845-E518650321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3789040"/>
            <a:ext cx="9144000" cy="1938992"/>
          </a:xfrm>
          <a:prstGeom prst="rect">
            <a:avLst/>
          </a:prstGeom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p3d extrusionH="57150">
              <a:bevelT w="57150" h="38100" prst="artDeco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ОТЧЕТ ГЛАВНОГО ВРАЧА О РАБОТЕ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ОБЛАСТНОГО ГОСУДАРСТВЕННОГО БЮДЖЕТНОГО УЧРЕЖДЕНИЯ ЗДРАВООХРАНЕНИЯ «ТАМБОВСКАЯ ПСИХИАТРИЧЕСКАЯ КЛИНИЧЕСКАЯ БОЛЬНИЦА»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2016 ГОДУ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763688" y="3789040"/>
            <a:ext cx="5688632" cy="504056"/>
          </a:xfrm>
          <a:prstGeom prst="rect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ОТЧЕТ ГЛАВНОГО ВРАЧА О РАБОТЕ</a:t>
            </a:r>
          </a:p>
        </p:txBody>
      </p:sp>
      <p:pic>
        <p:nvPicPr>
          <p:cNvPr id="7" name="Picture 2" descr="C:\Users\Александр\Desktop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479" y="0"/>
            <a:ext cx="1094521" cy="126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Александр\Desktop\Пси-300x300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1008112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"/>
            <a:ext cx="874846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Кадровая служба ОГБУЗ «ТПКБ» в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16581818"/>
              </p:ext>
            </p:extLst>
          </p:nvPr>
        </p:nvGraphicFramePr>
        <p:xfrm>
          <a:off x="-1" y="548679"/>
          <a:ext cx="9144000" cy="6444225"/>
        </p:xfrm>
        <a:graphic>
          <a:graphicData uri="http://schemas.openxmlformats.org/drawingml/2006/table">
            <a:tbl>
              <a:tblPr/>
              <a:tblGrid>
                <a:gridCol w="1331640"/>
                <a:gridCol w="470752"/>
                <a:gridCol w="546872"/>
                <a:gridCol w="566552"/>
                <a:gridCol w="432048"/>
                <a:gridCol w="504056"/>
                <a:gridCol w="504056"/>
                <a:gridCol w="504056"/>
                <a:gridCol w="576065"/>
                <a:gridCol w="504056"/>
                <a:gridCol w="504056"/>
                <a:gridCol w="504056"/>
                <a:gridCol w="504056"/>
                <a:gridCol w="504056"/>
                <a:gridCol w="648072"/>
                <a:gridCol w="539551"/>
              </a:tblGrid>
              <a:tr h="2440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должностей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Число штатных должностей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Занятых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Физических  лиц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r>
                        <a:rPr lang="ru-RU" sz="120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укомплектованности от </a:t>
                      </a: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физических лиц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</a:tr>
              <a:tr h="7604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отпуске по </a:t>
                      </a:r>
                      <a:r>
                        <a:rPr lang="ru-RU" sz="120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уходу за </a:t>
                      </a:r>
                      <a:r>
                        <a:rPr lang="ru-RU" sz="1200" b="1" i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ребенком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0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000" b="1" i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000" b="1" i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000" b="1" i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b="1" i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200" b="1" i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023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 утверждено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1286,25</a:t>
                      </a:r>
                      <a:endParaRPr lang="ru-RU" sz="9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1178,25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1169,50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1285,25</a:t>
                      </a:r>
                      <a:endParaRPr lang="ru-RU" sz="8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1178,25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1167,5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998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rgbClr val="000000"/>
                          </a:solidFill>
                        </a:rPr>
                        <a:t>938</a:t>
                      </a:r>
                      <a:endParaRPr lang="ru-RU" sz="1000" b="1" dirty="0">
                        <a:solidFill>
                          <a:srgbClr val="000000"/>
                        </a:solidFill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944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77,65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79,6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80,5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11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них: </a:t>
                      </a:r>
                      <a:r>
                        <a:rPr lang="ru-RU" sz="1000" b="1" i="0" dirty="0" smtClean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Врачей </a:t>
                      </a:r>
                      <a:endParaRPr lang="ru-RU" sz="1000" b="1" i="0" dirty="0">
                        <a:solidFill>
                          <a:srgbClr val="0A301D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168,25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155,75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168,25</a:t>
                      </a:r>
                      <a:endParaRPr lang="ru-RU" sz="9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153,75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50,1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50,3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362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Средних медработников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425,25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397,5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397,5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425,25</a:t>
                      </a:r>
                      <a:endParaRPr lang="ru-RU" sz="9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397,5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397,5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86,5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85,2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604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Специалисты с высшим </a:t>
                      </a:r>
                      <a:r>
                        <a:rPr lang="ru-RU" sz="1000" b="1" i="0" dirty="0" smtClean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немедицинским </a:t>
                      </a: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образованием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69,25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38,5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69,25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38.5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46,2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63.7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5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 том числе </a:t>
                      </a:r>
                      <a:r>
                        <a:rPr lang="ru-RU" sz="1000" b="1" i="0" dirty="0" smtClean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специалисты: психологи </a:t>
                      </a:r>
                      <a:endParaRPr lang="ru-RU" sz="1000" b="1" i="0" dirty="0">
                        <a:solidFill>
                          <a:srgbClr val="0A301D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76,6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76,6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86,6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социальной работе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логопеды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воспитатели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604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 в </a:t>
                      </a:r>
                      <a:r>
                        <a:rPr lang="ru-RU" sz="1000" b="1" i="0" dirty="0" err="1" smtClean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клииико</a:t>
                      </a:r>
                      <a:r>
                        <a:rPr lang="ru-RU" sz="1000" b="1" i="0" dirty="0" smtClean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–диагностической лаборатории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66,7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66,6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Провизоров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75,0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75,0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75.0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Фармацевтов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60.0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40.0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Младшего персонала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188,75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162,75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162,75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188,75</a:t>
                      </a:r>
                      <a:endParaRPr lang="ru-RU" sz="9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162,75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162,75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162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96.46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99.6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Прочего персонала </a:t>
                      </a: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456,5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382,5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379,5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456,5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382,5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379,5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83,2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86,4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5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том  числе : </a:t>
                      </a:r>
                      <a:r>
                        <a:rPr lang="ru-RU" sz="1000" b="1" i="0" dirty="0" smtClean="0"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социальных работников </a:t>
                      </a:r>
                      <a:endParaRPr lang="ru-RU" sz="1000" b="1" i="0" dirty="0">
                        <a:solidFill>
                          <a:srgbClr val="0A301D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31" marR="41831" marT="54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83,3</a:t>
                      </a:r>
                      <a:endParaRPr lang="ru-RU" sz="10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19.8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32000" y="2420888"/>
            <a:ext cx="781200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32000" y="2132856"/>
            <a:ext cx="781200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32000" y="2924944"/>
            <a:ext cx="781200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32000" y="3573016"/>
            <a:ext cx="781200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332000" y="4005064"/>
            <a:ext cx="781200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7696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81026360"/>
              </p:ext>
            </p:extLst>
          </p:nvPr>
        </p:nvGraphicFramePr>
        <p:xfrm>
          <a:off x="179512" y="332656"/>
          <a:ext cx="896448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95002" y="0"/>
            <a:ext cx="804899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Движение кадров ОГБУЗ </a:t>
            </a:r>
            <a:r>
              <a:rPr lang="ru-RU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ТПКБ</a:t>
            </a:r>
            <a:r>
              <a:rPr lang="ru-RU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в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году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5292080" y="3717032"/>
          <a:ext cx="362406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7544" y="3717032"/>
          <a:ext cx="4392489" cy="2775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5"/>
                <a:gridCol w="1133546"/>
                <a:gridCol w="1062698"/>
              </a:tblGrid>
              <a:tr h="5931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Принято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Уволено</a:t>
                      </a:r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4270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0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Ср.медперсонал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0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Мл. медперсонал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0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114</a:t>
                      </a:r>
                    </a:p>
                  </a:txBody>
                  <a:tcPr/>
                </a:tc>
              </a:tr>
              <a:tr h="42703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6617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Укомплектованность штатов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23528" y="1844824"/>
          <a:ext cx="381642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355976" y="1916832"/>
          <a:ext cx="468052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42918"/>
            <a:ext cx="8172400" cy="259228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В больнице работают совместители  из вне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21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человека, из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них:</a:t>
            </a:r>
          </a:p>
          <a:p>
            <a:pPr lvl="4">
              <a:spcBef>
                <a:spcPts val="0"/>
              </a:spcBef>
            </a:pP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врачей </a:t>
            </a:r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– </a:t>
            </a:r>
            <a:r>
              <a:rPr lang="ru-RU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10</a:t>
            </a:r>
            <a:endParaRPr lang="ru-RU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  <a:p>
            <a:pPr lvl="4"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средние медработники –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5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  <a:p>
            <a:pPr lvl="4"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младший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персонал</a:t>
            </a:r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-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3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  <a:p>
            <a:pPr lvl="4"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прочий –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3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  <a:p>
            <a:pPr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Число внутренних совместителей врачей –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человека, медицинских сестёр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52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человек.</a:t>
            </a:r>
          </a:p>
          <a:p>
            <a:pPr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Вакантные ставки заняты с учетом совместительства  и выплат компенсационного характера.</a:t>
            </a:r>
          </a:p>
          <a:p>
            <a:pPr>
              <a:spcBef>
                <a:spcPts val="0"/>
              </a:spcBef>
            </a:pPr>
            <a:r>
              <a:rPr lang="ru-RU" sz="1400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</a:rPr>
              <a:t>Потребность по специальностям врачей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: </a:t>
            </a:r>
          </a:p>
          <a:p>
            <a:pPr>
              <a:spcBef>
                <a:spcPts val="0"/>
              </a:spcBef>
            </a:pP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 </a:t>
            </a:r>
            <a:r>
              <a:rPr lang="ru-RU" sz="1400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анестезиолога– реаниматолога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,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физиотерапевта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, психотерапевта, </a:t>
            </a:r>
            <a:r>
              <a:rPr lang="ru-RU" sz="1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трансфузиолога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,  рентгенолога.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/>
            </a:endParaRPr>
          </a:p>
          <a:p>
            <a:pPr>
              <a:spcBef>
                <a:spcPts val="0"/>
              </a:spcBef>
            </a:pPr>
            <a:endParaRPr lang="ru-RU" sz="1400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2314" y="0"/>
            <a:ext cx="62019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Кадровая служба ОГБУЗ «ТПКБ» в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5736" y="3356992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больнице работают по структурным подразделениям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dirty="0" smtClean="0"/>
              <a:t> врачей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63688" y="4005064"/>
          <a:ext cx="6480720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160240"/>
                <a:gridCol w="2160240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 35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20,9%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23,75%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 36 до 45 лет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18,75%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45 и старше</a:t>
                      </a:r>
                      <a:endParaRPr lang="ru-RU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62,9%</a:t>
                      </a:r>
                      <a:endParaRPr lang="ru-RU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57,5%</a:t>
                      </a:r>
                      <a:endParaRPr lang="ru-RU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491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61939696"/>
              </p:ext>
            </p:extLst>
          </p:nvPr>
        </p:nvGraphicFramePr>
        <p:xfrm>
          <a:off x="0" y="642918"/>
          <a:ext cx="9144000" cy="442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786975" y="0"/>
            <a:ext cx="47788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Аттестация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врачей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5008" y="4000504"/>
            <a:ext cx="89289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</a:rPr>
              <a:t>	</a:t>
            </a:r>
            <a:r>
              <a:rPr lang="ru-RU" sz="1400" b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2016 году поступило 7 врача, из них 5 молодых специалиста, 3 врачей имеют стаж до 3 лет, 2 врача находятся в отпуске по уходу за ребенком.</a:t>
            </a:r>
          </a:p>
          <a:p>
            <a:r>
              <a:rPr lang="ru-RU" sz="1400" b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В 2016 году прошли курсовую подготовку и повысили свою квалификацию  40 врачей, из них  4 врача прошли цикл профессиональной переподготовки по специальностям: «Психотерапия- наркология» 2; «Судебно психиатрическая экспертиза» - 1; «Организация общественного здоровья» 1</a:t>
            </a:r>
          </a:p>
          <a:p>
            <a:r>
              <a:rPr lang="ru-RU" sz="1400" b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курсы повышения квалификации по специальностям: «Психиатрия» 3; «психотерапия»  - 1; курсы по ЭЭГ </a:t>
            </a:r>
            <a:r>
              <a:rPr lang="ru-RU" sz="1400" b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видеомониторингу</a:t>
            </a:r>
            <a:r>
              <a:rPr lang="ru-RU" sz="1400" b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– 1;  курсы по неврологии – 1; Избранные вопросы детской и подростковой психиатрии» – 25; курсы по «Шизофрении» -  35 </a:t>
            </a:r>
          </a:p>
          <a:p>
            <a:r>
              <a:rPr lang="ru-RU" sz="1400" b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400" b="1" dirty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Региональная междисциплинарная и межведомственная научно-практическая конференция «Антикризисная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антисуицидальная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программа в Тамбовской области: проблемы и решения»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836712"/>
            <a:ext cx="1950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 мая 2016 года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2770" name="Picture 2" descr="image0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8880"/>
            <a:ext cx="3670939" cy="2371134"/>
          </a:xfrm>
          <a:prstGeom prst="rect">
            <a:avLst/>
          </a:prstGeom>
          <a:noFill/>
        </p:spPr>
      </p:pic>
      <p:pic>
        <p:nvPicPr>
          <p:cNvPr id="32772" name="Picture 4" descr="image0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437112"/>
            <a:ext cx="3800475" cy="2420888"/>
          </a:xfrm>
          <a:prstGeom prst="rect">
            <a:avLst/>
          </a:prstGeom>
          <a:noFill/>
        </p:spPr>
      </p:pic>
      <p:pic>
        <p:nvPicPr>
          <p:cNvPr id="32774" name="Picture 6" descr="image0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0089" y="2348880"/>
            <a:ext cx="4633911" cy="2243659"/>
          </a:xfrm>
          <a:prstGeom prst="rect">
            <a:avLst/>
          </a:prstGeom>
          <a:noFill/>
        </p:spPr>
      </p:pic>
      <p:pic>
        <p:nvPicPr>
          <p:cNvPr id="32776" name="Picture 8" descr="image0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526888"/>
            <a:ext cx="3528392" cy="233111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1052736"/>
            <a:ext cx="89644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работе конференции приняли участие ведущие специалисты отдела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суицидологии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Московского НИИ психиатрии филиала ФГБУ «ФМИЦПН» им. В. П. Сербского доктор медицинских наук 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Любов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Евгений Борисович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и старший научный сотрудник отдела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суицидологии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Банников Геннадий Сергеевич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 также врачи-психиатры  ОГБУЗ «ТПКБ», врачи-психиатры ЛПУ Тамбовской области, специалисты Управления социальной защиты и семейной политики Тамбовской области, представители Управления образования и науки Тамбовской области, директора школ, психологи и социальные специалисты, представители Тамбовской духовной семинарии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135 человек.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проведении Областного Дня здоровья и спорта.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332656"/>
            <a:ext cx="2225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 сентября 2016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1087" y="4214794"/>
            <a:ext cx="3312913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620688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Цель мероприятия – привлечение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тамбовчан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к регулярным занятиям физической культурой и спортом, а также пропаганда здорового образа жизни. Психологи больницы провели  консультации по профилактике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стрессоустойчивости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и здоровому образу жизни.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image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29055"/>
            <a:ext cx="5285805" cy="302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772816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Место проведения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Акция «День здоровья и спорта» , парк «Дружба»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Профилактика здорового образ жизни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(с привлечением СМИ)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Слушатели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dirty="0" smtClean="0"/>
              <a:t>воспитанники спортивных школ Тамбова и их тренеры,  медицинские работники, студенты, школьники и спортивные функционеры региона.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Ответственный: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зав. реабилитационным отделением Струкова Е.Ю.,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психологи Филатов А Е, </a:t>
            </a:r>
            <a:r>
              <a:rPr lang="ru-RU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Жарикова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Ю, Глазкова Т Н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Количество: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более 1200 человек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0"/>
            <a:ext cx="3780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Всероссийский День трезвости.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04664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Мероприятие с участием врачей-наркологов </a:t>
            </a:r>
            <a:r>
              <a:rPr lang="ru-RU" i="1" dirty="0" smtClean="0"/>
              <a:t>ОГБУЗ «Тамбовская психиатрическая клиническая больница»</a:t>
            </a:r>
            <a:r>
              <a:rPr lang="ru-RU" dirty="0" smtClean="0"/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преподавателей и студентов на базе ФГБОУ ВПО «Тамбовский государственный технический университет».  Участники акции смогли задать интересующие вопросы специалистам и пройти тестирование на определение  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стрессоустойчивости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  и уровня алкоголизации.</a:t>
            </a:r>
          </a:p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Всего приняло участие 120 человек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2768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 сентября 2016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143116"/>
            <a:ext cx="3429024" cy="2216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image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496"/>
            <a:ext cx="4781458" cy="3026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image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500570"/>
            <a:ext cx="3443915" cy="2135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50112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sz="2000" b="1" dirty="0" smtClean="0"/>
              <a:t>Акция «День пожилого человека».</a:t>
            </a:r>
            <a:r>
              <a:rPr lang="ru-RU" sz="2000" dirty="0" smtClean="0"/>
              <a:t>  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Для всех желающих психологи ОГБУЗ «ТПКБ» провели диагностическое экспресс-обследование, которое  было направлено на выявление  симптомов эмоциональных, личностных, когнитивных нарушений, определение актуального эмоционального состояния. 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 проведении обследования особое внимание  уделялось  отслеживанию факторов суицидального риска у людей пожилого возраста. Проводились обследования в </a:t>
            </a:r>
            <a:r>
              <a:rPr lang="ru-RU" i="1" dirty="0" smtClean="0"/>
              <a:t>ТОГБУЗ «Городская поликлиника №5 г. Тамбова», 7 этаж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3429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 сентября 2016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image0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4283384"/>
            <a:ext cx="3500462" cy="2574616"/>
          </a:xfrm>
          <a:prstGeom prst="rect">
            <a:avLst/>
          </a:prstGeom>
          <a:noFill/>
        </p:spPr>
      </p:pic>
      <p:pic>
        <p:nvPicPr>
          <p:cNvPr id="27652" name="Picture 4" descr="image00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14" y="4143380"/>
            <a:ext cx="3357586" cy="2469530"/>
          </a:xfrm>
          <a:prstGeom prst="rect">
            <a:avLst/>
          </a:prstGeom>
          <a:noFill/>
        </p:spPr>
      </p:pic>
      <p:pic>
        <p:nvPicPr>
          <p:cNvPr id="27654" name="Picture 6" descr="image0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861048"/>
            <a:ext cx="3286148" cy="24194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2492897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Ответственные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врачи-психиатры Агафонова В В,  </a:t>
            </a:r>
            <a:r>
              <a:rPr lang="ru-RU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Гецевич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 В, медицинские психологи</a:t>
            </a:r>
          </a:p>
          <a:p>
            <a:pPr lvl="0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Количество: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130 человек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Учебно-методический семинар</a:t>
            </a:r>
          </a:p>
          <a:p>
            <a:pPr algn="ctr"/>
            <a:r>
              <a:rPr lang="ru-RU" dirty="0" smtClean="0"/>
              <a:t> </a:t>
            </a:r>
            <a:r>
              <a:rPr lang="ru-RU" b="1" i="1" dirty="0" smtClean="0"/>
              <a:t>«Актуальные вопросы профилактики суицидального поведения несовершеннолетних»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2"/>
            <a:ext cx="91440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17 - 19 октября 2016 года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Организованный ОГБУЗ «ТПКБ» совместно с Кафедрой психиатрии и неврологии Медицинского института ТГУ имени Г. Р. Державина, ТОГОАУ ДПО «Институт повышения квалификации работников образования», Отделом суицидологи Московского НИИ психиатрии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Минзрава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РФ.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image0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6431" y="1628800"/>
            <a:ext cx="4627569" cy="2571768"/>
          </a:xfrm>
          <a:prstGeom prst="rect">
            <a:avLst/>
          </a:prstGeom>
          <a:noFill/>
        </p:spPr>
      </p:pic>
      <p:pic>
        <p:nvPicPr>
          <p:cNvPr id="26630" name="Picture 6" descr="image0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029075"/>
            <a:ext cx="3324225" cy="2828925"/>
          </a:xfrm>
          <a:prstGeom prst="rect">
            <a:avLst/>
          </a:prstGeom>
          <a:noFill/>
        </p:spPr>
      </p:pic>
      <p:pic>
        <p:nvPicPr>
          <p:cNvPr id="26632" name="Picture 8" descr="image0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143380"/>
            <a:ext cx="3859849" cy="27146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844824"/>
            <a:ext cx="457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Место проведения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Медицинский институт ТГУ им Державина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Тема: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У</a:t>
            </a:r>
            <a:r>
              <a:rPr lang="ru-RU" sz="1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чебно-методический семинар </a:t>
            </a:r>
            <a:r>
              <a:rPr lang="ru-RU" sz="1400" b="1" i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«Актуальные вопросы профилактики суицидального поведения несовершеннолетних»</a:t>
            </a:r>
            <a:r>
              <a:rPr lang="ru-RU" sz="1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(с привлечением СМИ)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Слушатели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1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терапевты, педиатры, психиатры, психиатры-наркологи, неврологи, педагоги, медицинские психологи Тамбова и Тамбовской области,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Ответственный: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главный врач А.К. Гажа,  ведущие специалисты Отдела суицидологи Московского научно-исследовательского института психиатрии НИИ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Любов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Е. Б., Банников Г.С.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Количество: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 человек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39552" y="0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Акция по профилактике личностных и эмоциональных нарушений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image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4005064"/>
            <a:ext cx="3643338" cy="2673440"/>
          </a:xfrm>
          <a:prstGeom prst="rect">
            <a:avLst/>
          </a:prstGeom>
          <a:noFill/>
        </p:spPr>
      </p:pic>
      <p:pic>
        <p:nvPicPr>
          <p:cNvPr id="37892" name="Picture 4" descr="image0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428868"/>
            <a:ext cx="3571900" cy="2621020"/>
          </a:xfrm>
          <a:prstGeom prst="rect">
            <a:avLst/>
          </a:prstGeom>
          <a:noFill/>
        </p:spPr>
      </p:pic>
      <p:pic>
        <p:nvPicPr>
          <p:cNvPr id="37894" name="Picture 6" descr="image00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000504"/>
            <a:ext cx="3569665" cy="261938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266165"/>
            <a:ext cx="81724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17 ноября 2016 года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Место проведения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</a:t>
            </a:r>
            <a:r>
              <a:rPr lang="ru-RU" sz="1400" dirty="0" smtClean="0"/>
              <a:t>Тамбовское областное государственное бюджетное образовательное учреждение дополнительного образования «Центр развития творчества детей и юношества»</a:t>
            </a:r>
            <a:br>
              <a:rPr lang="ru-RU" sz="1400" dirty="0" smtClean="0"/>
            </a:br>
            <a:r>
              <a:rPr lang="ru-RU" sz="1400" dirty="0" smtClean="0"/>
              <a:t>А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кция «Профилактика личностных и эмоциональных нарушений.»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Факторы суицидального риска у людей пожилого возраста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(с привлечением СМИ)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Слушатели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жители г Тамбова старше 55 лет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Ответственный: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зав. реабилитационным отделением Струкова Е Ю, врач-психиатр Агафонова В В, медицинские психологи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Количество: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130 человек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Междисциплинарная научно-практическая конференция с международным участием«Деструктивное поведение: медицинские и психологические аспекты».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548680"/>
            <a:ext cx="2265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декабря  2016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image0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705225" cy="2299679"/>
          </a:xfrm>
          <a:prstGeom prst="rect">
            <a:avLst/>
          </a:prstGeom>
          <a:noFill/>
        </p:spPr>
      </p:pic>
      <p:pic>
        <p:nvPicPr>
          <p:cNvPr id="36868" name="Picture 4" descr="image0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676650" cy="2352638"/>
          </a:xfrm>
          <a:prstGeom prst="rect">
            <a:avLst/>
          </a:prstGeom>
          <a:noFill/>
        </p:spPr>
      </p:pic>
      <p:pic>
        <p:nvPicPr>
          <p:cNvPr id="36870" name="Picture 6" descr="image00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157659"/>
            <a:ext cx="4126495" cy="2700341"/>
          </a:xfrm>
          <a:prstGeom prst="rect">
            <a:avLst/>
          </a:prstGeom>
          <a:noFill/>
        </p:spPr>
      </p:pic>
      <p:pic>
        <p:nvPicPr>
          <p:cNvPr id="36872" name="Picture 8" descr="image00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252913"/>
            <a:ext cx="3978037" cy="260508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504" y="90872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конференции приняли участие </a:t>
            </a:r>
            <a:r>
              <a:rPr lang="ru-RU" sz="1400" dirty="0" smtClean="0"/>
              <a:t>д.м.н.,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профессор кафедры психиатрии и наркологии Первого Московского государственного медицинского университета имени И.М. Сеченова (Москва) </a:t>
            </a:r>
            <a:r>
              <a:rPr lang="ru-RU" sz="1400" b="1" dirty="0" smtClean="0"/>
              <a:t>Сиволап Юрий Павлович,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практикующие врачи - психиатры,  психотерапевты, психиатры-наркологи, медицинские психологи,  социальные  работники  и  специалисты,  представители  органов образования,  правоохранительных  органов,  духовенства, а так же студенты, врачи-интерны, аспиранты, всего 250 участников. Выдано 77 свидетельств с кредитами.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10429727"/>
              </p:ext>
            </p:extLst>
          </p:nvPr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14480" y="0"/>
            <a:ext cx="721523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2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Franklin Gothic Demi" pitchFamily="34" charset="0"/>
                <a:ea typeface="+mn-ea"/>
                <a:cs typeface="+mn-cs"/>
              </a:rPr>
              <a:t>Заявленная потребность и фактическое финансирование из областного бюджета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2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876256" y="1628800"/>
            <a:ext cx="720080" cy="36004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16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60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548680"/>
          <a:ext cx="9144000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2844" y="0"/>
            <a:ext cx="90011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Поступления в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году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47625047"/>
              </p:ext>
            </p:extLst>
          </p:nvPr>
        </p:nvGraphicFramePr>
        <p:xfrm>
          <a:off x="0" y="332656"/>
          <a:ext cx="9540552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94829" y="0"/>
            <a:ext cx="794917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Динамика поступлений финансирования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 источникам в ЛПУ (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тыс.руб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70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0"/>
          <a:ext cx="9144000" cy="4027996"/>
        </p:xfrm>
        <a:graphic>
          <a:graphicData uri="http://schemas.openxmlformats.org/drawingml/2006/table">
            <a:tbl>
              <a:tblPr/>
              <a:tblGrid>
                <a:gridCol w="122673"/>
                <a:gridCol w="887342"/>
                <a:gridCol w="887342"/>
                <a:gridCol w="887342"/>
                <a:gridCol w="887342"/>
                <a:gridCol w="1233964"/>
                <a:gridCol w="1927202"/>
                <a:gridCol w="2310793"/>
              </a:tblGrid>
              <a:tr h="319895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2016 году  разработаны  новые платные услуги</a:t>
                      </a: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169"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услуги</a:t>
                      </a: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173" marR="7173" marT="717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Применение </a:t>
                      </a:r>
                    </a:p>
                  </a:txBody>
                  <a:tcPr marL="7173" marR="7173" marT="71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23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u="none" strike="noStrike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Микрополяризация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зон спинного и головного мозга по цене 500 руб. </a:t>
                      </a:r>
                      <a:endParaRPr lang="ru-RU" sz="16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одну процедуру</a:t>
                      </a:r>
                    </a:p>
                  </a:txBody>
                  <a:tcPr marL="7173" marR="7173" marT="71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детское отделение</a:t>
                      </a: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169">
                <a:tc rowSpan="2" gridSpan="7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Назначение лекарственных препаратов при заболеваниях центральной нервной системы и головного мозга (метаболическая терапия органического заболевания центральной нервной системы 10 посещений  МЭС 4) по цене 3700 руб. за курс</a:t>
                      </a:r>
                    </a:p>
                  </a:txBody>
                  <a:tcPr marL="7173" marR="7173" marT="71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497490"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дневной стационар</a:t>
                      </a: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306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Электроэнцефалография с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видеомониторингом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ночное и дневное для взрослых и детей  по цене от 3300 до 11500 руб. за одно исследование</a:t>
                      </a:r>
                    </a:p>
                  </a:txBody>
                  <a:tcPr marL="7173" marR="7173" marT="71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отделение функциональной диагностики</a:t>
                      </a: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889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Ежедневный осмотр врачом-психиатром с наблюдением и уходом среднего и младшего медицинского персонала в отделении стационара (дополнительный уход за лежачим и немобильным больным) по цене 350 руб. за сутки</a:t>
                      </a:r>
                    </a:p>
                  </a:txBody>
                  <a:tcPr marL="7173" marR="7173" marT="71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отделения: 6, 7,  8, 12, 15</a:t>
                      </a: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6290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Цена койко-дня для реабилитационного центра 900 руб. за сутки</a:t>
                      </a:r>
                    </a:p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73" marR="7173" marT="717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Реабилитационный центр</a:t>
                      </a:r>
                    </a:p>
                  </a:txBody>
                  <a:tcPr marL="7173" marR="7173" marT="71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52875"/>
            <a:ext cx="3131840" cy="2905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077072"/>
            <a:ext cx="316835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7" y="4149080"/>
            <a:ext cx="269979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124744"/>
            <a:ext cx="4427984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820472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Отчет о работе «</a:t>
            </a:r>
            <a:r>
              <a:rPr lang="ru-RU" sz="2400" dirty="0" err="1" smtClean="0">
                <a:solidFill>
                  <a:srgbClr val="FF0000"/>
                </a:solidFill>
              </a:rPr>
              <a:t>Нейроспектра</a:t>
            </a:r>
            <a:r>
              <a:rPr lang="ru-RU" sz="2400" dirty="0" smtClean="0">
                <a:solidFill>
                  <a:srgbClr val="FF0000"/>
                </a:solidFill>
              </a:rPr>
              <a:t>» - электроэнцефалографического комплекса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268760"/>
            <a:ext cx="4248472" cy="5589240"/>
          </a:xfrm>
        </p:spPr>
        <p:txBody>
          <a:bodyPr/>
          <a:lstStyle/>
          <a:p>
            <a:endParaRPr lang="ru-RU" dirty="0" smtClean="0"/>
          </a:p>
          <a:p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Всего проведено </a:t>
            </a:r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</a:rPr>
              <a:t>23 </a:t>
            </a:r>
            <a:r>
              <a:rPr lang="ru-RU" sz="2000" dirty="0" err="1" smtClean="0">
                <a:solidFill>
                  <a:schemeClr val="accent5">
                    <a:lumMod val="10000"/>
                  </a:schemeClr>
                </a:solidFill>
              </a:rPr>
              <a:t>видеомониторинга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</a:rPr>
              <a:t>15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исследований проведено пациентам, не получавшим лечение в ОГБУЗ «ТПКБ», по направлению ВК для уточнения диагноза</a:t>
            </a:r>
          </a:p>
          <a:p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</a:rPr>
              <a:t>4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 исследования проведено детям из отделения №13, и </a:t>
            </a:r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</a:rPr>
              <a:t>4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 исследования пациентам отделения №20 для уточнения диагноза и коррекции лечения</a:t>
            </a:r>
          </a:p>
          <a:p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Проведен </a:t>
            </a:r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</a:rPr>
              <a:t>1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</a:rPr>
              <a:t> ночной </a:t>
            </a:r>
            <a:r>
              <a:rPr lang="ru-RU" sz="2000" dirty="0" err="1" smtClean="0">
                <a:solidFill>
                  <a:schemeClr val="accent5">
                    <a:lumMod val="10000"/>
                  </a:schemeClr>
                </a:solidFill>
              </a:rPr>
              <a:t>видеомониторинг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2"/>
          <p:cNvSpPr txBox="1"/>
          <p:nvPr/>
        </p:nvSpPr>
        <p:spPr>
          <a:xfrm>
            <a:off x="2195736" y="2060848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101%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2483768" y="4221088"/>
            <a:ext cx="648035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112%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2915816" y="4077072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275856" y="4293096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3563888" y="4149080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3995936" y="3501008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142%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4355976" y="3356992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126%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4788024" y="2636912"/>
            <a:ext cx="720090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221%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2"/>
          <p:cNvSpPr txBox="1"/>
          <p:nvPr/>
        </p:nvSpPr>
        <p:spPr>
          <a:xfrm>
            <a:off x="5004048" y="4149080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117%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2"/>
          <p:cNvSpPr txBox="1"/>
          <p:nvPr/>
        </p:nvSpPr>
        <p:spPr>
          <a:xfrm>
            <a:off x="5436096" y="4293096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112%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2"/>
          <p:cNvSpPr txBox="1"/>
          <p:nvPr/>
        </p:nvSpPr>
        <p:spPr>
          <a:xfrm>
            <a:off x="5796136" y="4149080"/>
            <a:ext cx="504017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82%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6156176" y="2924944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184%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6516216" y="4365104"/>
            <a:ext cx="504109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81%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2"/>
          <p:cNvSpPr txBox="1"/>
          <p:nvPr/>
        </p:nvSpPr>
        <p:spPr>
          <a:xfrm>
            <a:off x="6876256" y="4221088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197%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7236296" y="4365104"/>
            <a:ext cx="576072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104%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596336" y="4221088"/>
            <a:ext cx="504017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86%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"/>
          <p:cNvSpPr txBox="1"/>
          <p:nvPr/>
        </p:nvSpPr>
        <p:spPr>
          <a:xfrm>
            <a:off x="7884368" y="1916832"/>
            <a:ext cx="575981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226%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"/>
          <p:cNvSpPr txBox="1"/>
          <p:nvPr/>
        </p:nvSpPr>
        <p:spPr>
          <a:xfrm>
            <a:off x="8388424" y="3933056"/>
            <a:ext cx="504018" cy="27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90%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187624" y="836712"/>
            <a:ext cx="288032" cy="38884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Работа одной койки в отделениях за 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год по оказанию платных услуг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368694"/>
          <a:ext cx="9144000" cy="6377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798"/>
                <a:gridCol w="2628900"/>
                <a:gridCol w="2400302"/>
              </a:tblGrid>
              <a:tr h="34250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r>
                        <a:rPr lang="ru-RU" sz="1400" baseline="0" dirty="0" smtClean="0"/>
                        <a:t> отделений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Работа одной койки по платным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от выручки руб.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/>
                </a:tc>
              </a:tr>
              <a:tr h="28300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2015г.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3 908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4 662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2</a:t>
                      </a:r>
                      <a:endParaRPr lang="ru-RU" sz="16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8 431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8 789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2 469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2 745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4</a:t>
                      </a:r>
                      <a:endParaRPr lang="ru-RU" sz="16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10 059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10 847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Отделение 9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414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17 099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6 300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7 456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Отделение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12 200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15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2 495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5 958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Отделение 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5 199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5 714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Дневной стационар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4 488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4 888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Отделение 11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631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25 703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Отделение 16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48 893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47 395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Отделение 17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81 976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107 596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Отделение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6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25 513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50 887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Отделение 7</a:t>
                      </a:r>
                      <a:endParaRPr lang="ru-RU" sz="1600" dirty="0"/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47 457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64 052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Отделение 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16 024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35 966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0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Отделение 12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24 120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45 426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99392"/>
            <a:ext cx="749808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одной койки по платным услугам и сумма на 1 работника в месяц за 2016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91669"/>
          <a:ext cx="9144000" cy="6566330"/>
        </p:xfrm>
        <a:graphic>
          <a:graphicData uri="http://schemas.openxmlformats.org/drawingml/2006/table">
            <a:tbl>
              <a:tblPr/>
              <a:tblGrid>
                <a:gridCol w="4355976"/>
                <a:gridCol w="1152128"/>
                <a:gridCol w="1080120"/>
                <a:gridCol w="1296144"/>
                <a:gridCol w="1259632"/>
              </a:tblGrid>
              <a:tr h="398343">
                <a:tc rowSpan="3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Наименование отделений 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6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4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Работа одной койки по платным</a:t>
                      </a: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от выручки руб.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на </a:t>
                      </a:r>
                    </a:p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работника в месяц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134482">
                <a:tc vMerge="1">
                  <a:txBody>
                    <a:bodyPr/>
                    <a:lstStyle/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Работа одной койки по платным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dirty="0" smtClean="0"/>
                        <a:t>от выручки руб.</a:t>
                      </a:r>
                    </a:p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на </a:t>
                      </a:r>
                    </a:p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работника в месяц</a:t>
                      </a:r>
                    </a:p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47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Наркодиспансер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7032,29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8489,91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Отделение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16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48 893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1257,47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47 395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2156,25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9266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17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81 976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2574,18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107 596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2804,35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0747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Психдиспансер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2825,61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3277,45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3 908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330,17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4 662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519,53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8 431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494,48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8 789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814,12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Отделение 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2 469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404,67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2 745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407,35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10 059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788,88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10 847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878,78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25 513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2281,50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50 887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2501,03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47 457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1639,33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64 052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2518,65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Отделение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16 024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954,73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35 966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2232,96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Отделение 9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ru-RU" sz="12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414</a:t>
                      </a:r>
                      <a:endParaRPr lang="ru-RU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17 099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916,53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10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6 300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680,38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7 456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766,23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0747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631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614,53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25 703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1157,30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0747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24 120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1080,37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45 426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2070,51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Отделение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15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2 495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238,04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5 958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506,62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8967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5 199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487,93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5 714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617,36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20291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Дневной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стационар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4 488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1260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4 888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1366,22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9712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Итого: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329 377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25715,56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445 183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34001,15</a:t>
                      </a:r>
                      <a:endParaRPr lang="ru-RU" sz="12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0"/>
            <a:ext cx="88204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Заработанные средства за счет платных 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услУг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ЗА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ГОД по отделениям и среднемесячная 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з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/плата на одного работающего по платным услугам в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году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993092"/>
          <a:ext cx="9143999" cy="5900742"/>
        </p:xfrm>
        <a:graphic>
          <a:graphicData uri="http://schemas.openxmlformats.org/drawingml/2006/table">
            <a:tbl>
              <a:tblPr/>
              <a:tblGrid>
                <a:gridCol w="2035834"/>
                <a:gridCol w="2001328"/>
                <a:gridCol w="1702279"/>
                <a:gridCol w="1702279"/>
                <a:gridCol w="1702279"/>
              </a:tblGrid>
              <a:tr h="488876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Наименование отделений 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Сумма от платных услуг в руб.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Кол-во</a:t>
                      </a:r>
                    </a:p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сотрудников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Сумма на </a:t>
                      </a:r>
                    </a:p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1 работника </a:t>
                      </a:r>
                      <a:r>
                        <a:rPr lang="ru-RU" sz="1400" b="1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в месяц</a:t>
                      </a:r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888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2015</a:t>
                      </a:r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2016</a:t>
                      </a:r>
                      <a:endParaRPr lang="ru-RU" sz="1400" b="1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err="1">
                          <a:solidFill>
                            <a:srgbClr val="0A301D"/>
                          </a:solidFill>
                          <a:latin typeface="+mn-lt"/>
                        </a:rPr>
                        <a:t>Наркодиспансер</a:t>
                      </a:r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1 856 525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7032,29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8489,91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Отделение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+mn-lt"/>
                        </a:rPr>
                        <a:t> 16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500,61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1257,47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2156,25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17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706 696,77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2574,18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2804,35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err="1" smtClean="0">
                          <a:solidFill>
                            <a:srgbClr val="0A301D"/>
                          </a:solidFill>
                          <a:latin typeface="+mn-lt"/>
                        </a:rPr>
                        <a:t>Психдиспансер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1 424 107,75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2825,61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3277,45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170 365,55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330,17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519,53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147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494,48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814,12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045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Отделение 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540,75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404,67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407,35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465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788,88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878,78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810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333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2281,50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2501,03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471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1639,33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2518,65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Отделение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+mn-lt"/>
                        </a:rPr>
                        <a:t> 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420 165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954,73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2232,96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Отделение 9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276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916,53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10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949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680,38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766,23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862,72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614,53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1157,30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242 310,50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1080,37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2070,51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462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Отделение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+mn-lt"/>
                        </a:rPr>
                        <a:t> 15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146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238,04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506,62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340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Отделение </a:t>
                      </a:r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207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433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487,93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617,36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4903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+mn-lt"/>
                        </a:rPr>
                        <a:t>Дневной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+mn-lt"/>
                        </a:rPr>
                        <a:t> стационар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+mn-lt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</a:t>
                      </a:r>
                      <a:r>
                        <a:rPr lang="ru-RU" sz="1400" b="0" i="0" u="none" strike="noStrike" baseline="0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946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1260</a:t>
                      </a:r>
                      <a:endParaRPr lang="ru-RU" sz="1400" b="0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1366,22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075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rgbClr val="0A301D"/>
                          </a:solidFill>
                          <a:latin typeface="+mn-lt"/>
                        </a:rPr>
                        <a:t>Итого:</a:t>
                      </a: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10 376 109</a:t>
                      </a:r>
                      <a:endParaRPr lang="ru-RU" sz="18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509</a:t>
                      </a:r>
                      <a:endParaRPr lang="ru-RU" sz="18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25715,56</a:t>
                      </a:r>
                      <a:endParaRPr lang="ru-RU" sz="18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A301D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34001,15</a:t>
                      </a:r>
                      <a:endParaRPr lang="ru-RU" sz="1800" b="1" i="0" u="none" strike="noStrike" dirty="0">
                        <a:solidFill>
                          <a:srgbClr val="0A301D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2" marR="7532" marT="7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90896672"/>
              </p:ext>
            </p:extLst>
          </p:nvPr>
        </p:nvGraphicFramePr>
        <p:xfrm>
          <a:off x="0" y="1071522"/>
          <a:ext cx="9144000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67744" y="0"/>
            <a:ext cx="687625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труктура кассовых расходов из областного бюджета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(млн. рублей) за 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год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5724128" y="2492896"/>
            <a:ext cx="1800200" cy="1224136"/>
          </a:xfrm>
          <a:prstGeom prst="line">
            <a:avLst/>
          </a:prstGeom>
          <a:ln/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0972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0"/>
            <a:ext cx="90011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Структура кассовых расходов средств от предпринимательской деятельности (млн. рублей) в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году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052736"/>
          <a:ext cx="9144000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1"/>
          <p:cNvSpPr txBox="1"/>
          <p:nvPr/>
        </p:nvSpPr>
        <p:spPr>
          <a:xfrm>
            <a:off x="5076056" y="2780928"/>
            <a:ext cx="2016224" cy="57606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>
                <a:solidFill>
                  <a:srgbClr val="FFFFFF"/>
                </a:solidFill>
              </a:rPr>
              <a:t>Услуги 57,5% повышение </a:t>
            </a:r>
          </a:p>
          <a:p>
            <a:r>
              <a:rPr lang="ru-RU" sz="1100" dirty="0" smtClean="0">
                <a:solidFill>
                  <a:srgbClr val="FFFFFF"/>
                </a:solidFill>
              </a:rPr>
              <a:t>по сравнению с 2015</a:t>
            </a:r>
            <a:endParaRPr lang="ru-RU" sz="1100" dirty="0">
              <a:solidFill>
                <a:srgbClr val="FFFFFF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 flipH="1">
            <a:off x="3851920" y="2996952"/>
            <a:ext cx="144016" cy="1512168"/>
          </a:xfrm>
          <a:prstGeom prst="line">
            <a:avLst/>
          </a:prstGeom>
          <a:ln/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TextBox 1"/>
          <p:cNvSpPr txBox="1"/>
          <p:nvPr/>
        </p:nvSpPr>
        <p:spPr>
          <a:xfrm>
            <a:off x="3851920" y="4509120"/>
            <a:ext cx="1008112" cy="57606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>
                <a:solidFill>
                  <a:srgbClr val="FFFFFF"/>
                </a:solidFill>
              </a:rPr>
              <a:t>92% повышение </a:t>
            </a:r>
          </a:p>
          <a:p>
            <a:r>
              <a:rPr lang="ru-RU" sz="1100" dirty="0" smtClean="0">
                <a:solidFill>
                  <a:srgbClr val="FFFFFF"/>
                </a:solidFill>
              </a:rPr>
              <a:t>по сравнению с 201</a:t>
            </a:r>
            <a:r>
              <a:rPr lang="en-US" sz="1100" dirty="0" smtClean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1331640" y="4005064"/>
            <a:ext cx="2016224" cy="57606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FFFFFF"/>
                </a:solidFill>
              </a:rPr>
              <a:t>28</a:t>
            </a:r>
            <a:r>
              <a:rPr lang="ru-RU" sz="1100" dirty="0" smtClean="0">
                <a:solidFill>
                  <a:srgbClr val="FFFFFF"/>
                </a:solidFill>
              </a:rPr>
              <a:t>% повышение </a:t>
            </a:r>
          </a:p>
          <a:p>
            <a:r>
              <a:rPr lang="ru-RU" sz="1100" dirty="0" smtClean="0">
                <a:solidFill>
                  <a:srgbClr val="FFFFFF"/>
                </a:solidFill>
              </a:rPr>
              <a:t>по сравнению с 201</a:t>
            </a:r>
            <a:r>
              <a:rPr lang="en-US" sz="1100" dirty="0" smtClean="0">
                <a:solidFill>
                  <a:srgbClr val="FFFFFF"/>
                </a:solidFill>
              </a:rPr>
              <a:t>5</a:t>
            </a:r>
            <a:endParaRPr lang="ru-RU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167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41742676"/>
              </p:ext>
            </p:extLst>
          </p:nvPr>
        </p:nvGraphicFramePr>
        <p:xfrm>
          <a:off x="107504" y="0"/>
          <a:ext cx="903649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7032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8028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Сравнительная характеристика среднемесячной З/пл.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мед.работников</a:t>
            </a: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начисленная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19672" y="1556792"/>
          <a:ext cx="6480720" cy="431478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20180"/>
                <a:gridCol w="1620180"/>
                <a:gridCol w="1620180"/>
                <a:gridCol w="1620180"/>
              </a:tblGrid>
              <a:tr h="936104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07414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35 825,7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35900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36700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14554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Ср. мед персонал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18326,4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18350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20550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15899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Мл. мед персонал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13010,8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13020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15670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1" y="980727"/>
          <a:ext cx="9144000" cy="562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7745"/>
                <a:gridCol w="2376264"/>
                <a:gridCol w="2232248"/>
                <a:gridCol w="2267743"/>
              </a:tblGrid>
              <a:tr h="153452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видов помощи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60225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Круглосуточная стационарная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54,5 руб.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1 койка-день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62,5 руб. на 1 койко-день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69,74 руб. на 1 койко-день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8715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Дневной стационар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 руб. на 1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пациенто-день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37,3 руб. на 1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пациенто-день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руб. на 1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пациенто-день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61736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Амбулаторная помощь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руб. на 1 посещение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 руб. на 1 посещение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14,4 руб. на 1 посещение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  <a:tr h="11268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Оплата льготных рецептов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(регион. бюджет)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3600,3 тыс. руб.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4509,2 тыс. руб.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4800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тыс.руб.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8715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Оплата льгот. рецептов (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бюджет)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10643,1 тыс. руб.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7881,5 тыс. руб.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6500 тыс.руб.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2" y="260648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РАСХОДОВ МЕДИКАМЕНТОВ ПО ВИДАМ МЕД. ПОМОЩИ </a:t>
            </a:r>
            <a:endParaRPr lang="ru-RU" sz="2000" b="1" dirty="0">
              <a:solidFill>
                <a:schemeClr val="accent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512" y="836712"/>
          <a:ext cx="8856984" cy="5988225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2952328"/>
                <a:gridCol w="2952328"/>
                <a:gridCol w="2952328"/>
              </a:tblGrid>
              <a:tr h="3401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Целевые субсидии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Платные услуги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10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в здании 4 отделения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2 122 750,00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(плановый ремонт)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кровли 11 отделения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726 361,00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(помощь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Фроловой Т.И.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кровли 11 отделения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371 616,00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санитарной комнаты в 7 отделении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580 923,00 (доступная среда)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окон в отделениях 8,9,13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1 134 661,00 (энергосбережение)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кровли 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перехода между корпусами 12 отделения</a:t>
                      </a: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286 832,00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(аварийная ситуация)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отопления, холодного и горячего водоснабжения, ограждающих конструкций, приточно-вытяжной вентиляции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4 210 004,00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(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f</a:t>
                      </a:r>
                      <a:r>
                        <a:rPr lang="ru-RU" sz="1600" b="1" i="0" u="none" strike="noStrike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варийная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ситуация)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окон 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в корпусе  №7 (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каб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главной медсестры, ФТО, эпидемиолога, КДЛ, автоклавная, ЭКГ, невролог, рентген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каб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.,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лестн.площадка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1 483 000,00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(энергосбережение)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5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Капитальный ремонт системы отопления (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каб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главной медсестры, ФТО, эпидемиолог, КДЛ, автоклавная, ЭКГ, невролог, рентген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каб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, гинеколог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)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700 000,00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(аварийная ситуация)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401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4 936 365,00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6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679 782,00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5576" y="116632"/>
            <a:ext cx="824440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Капитальный ремонт зданий и сооружений в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году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7 отделение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До </a:t>
            </a:r>
            <a:r>
              <a:rPr lang="ru-RU" dirty="0" smtClean="0"/>
              <a:t>					</a:t>
            </a:r>
            <a:r>
              <a:rPr lang="ru-RU" dirty="0" smtClean="0">
                <a:solidFill>
                  <a:srgbClr val="00B050"/>
                </a:solidFill>
              </a:rPr>
              <a:t>После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Администратор\Desktop\2017\Ремонт\7 отд сан узел\До\DSC09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36435"/>
            <a:ext cx="3500430" cy="26926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Администратор\Desktop\2017\Ремонт\7 отд сан узел\До\DSC095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4143380"/>
            <a:ext cx="3929089" cy="25717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Администратор\Desktop\2017\Ремонт\7 отд сан узел\После\DSC08468.JPG"/>
          <p:cNvPicPr>
            <a:picLocks noChangeAspect="1" noChangeArrowheads="1"/>
          </p:cNvPicPr>
          <p:nvPr/>
        </p:nvPicPr>
        <p:blipFill>
          <a:blip r:embed="rId4" cstate="print">
            <a:lum bright="-25000"/>
          </a:blip>
          <a:srcRect/>
          <a:stretch>
            <a:fillRect/>
          </a:stretch>
        </p:blipFill>
        <p:spPr bwMode="auto">
          <a:xfrm>
            <a:off x="4143372" y="1285860"/>
            <a:ext cx="4826034" cy="27146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9" name="Picture 5" descr="C:\Users\Администратор\Desktop\2017\Ремонт\7 отд сан узел\После\DSC08469.JPG"/>
          <p:cNvPicPr>
            <a:picLocks noChangeAspect="1" noChangeArrowheads="1"/>
          </p:cNvPicPr>
          <p:nvPr/>
        </p:nvPicPr>
        <p:blipFill>
          <a:blip r:embed="rId5" cstate="print">
            <a:lum bright="-27000"/>
          </a:blip>
          <a:srcRect/>
          <a:stretch>
            <a:fillRect/>
          </a:stretch>
        </p:blipFill>
        <p:spPr bwMode="auto">
          <a:xfrm>
            <a:off x="4357686" y="4071942"/>
            <a:ext cx="4500562" cy="25315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4 отделение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Администратор\Desktop\2017\Ремонт\4 отд 1 эт\DSC08512.JPG"/>
          <p:cNvPicPr>
            <a:picLocks noChangeAspect="1" noChangeArrowheads="1"/>
          </p:cNvPicPr>
          <p:nvPr/>
        </p:nvPicPr>
        <p:blipFill>
          <a:blip r:embed="rId2" cstate="print">
            <a:lum bright="-25000"/>
          </a:blip>
          <a:srcRect/>
          <a:stretch>
            <a:fillRect/>
          </a:stretch>
        </p:blipFill>
        <p:spPr bwMode="auto">
          <a:xfrm>
            <a:off x="6853533" y="1000108"/>
            <a:ext cx="2290467" cy="4071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148" name="Picture 4" descr="C:\Users\Администратор\Desktop\2017\Ремонт\4 отд 1 эт\DSC08515.JPG"/>
          <p:cNvPicPr>
            <a:picLocks noChangeAspect="1" noChangeArrowheads="1"/>
          </p:cNvPicPr>
          <p:nvPr/>
        </p:nvPicPr>
        <p:blipFill>
          <a:blip r:embed="rId3" cstate="print">
            <a:lum bright="-8000"/>
          </a:blip>
          <a:srcRect/>
          <a:stretch>
            <a:fillRect/>
          </a:stretch>
        </p:blipFill>
        <p:spPr bwMode="auto">
          <a:xfrm>
            <a:off x="-1" y="3929066"/>
            <a:ext cx="5206993" cy="2928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149" name="Picture 5" descr="C:\Users\Администратор\Desktop\2017\Ремонт\4 отд 1 эт\DSC08517.JPG"/>
          <p:cNvPicPr>
            <a:picLocks noChangeAspect="1" noChangeArrowheads="1"/>
          </p:cNvPicPr>
          <p:nvPr/>
        </p:nvPicPr>
        <p:blipFill>
          <a:blip r:embed="rId4" cstate="print">
            <a:lum bright="-17000"/>
          </a:blip>
          <a:srcRect/>
          <a:stretch>
            <a:fillRect/>
          </a:stretch>
        </p:blipFill>
        <p:spPr bwMode="auto">
          <a:xfrm>
            <a:off x="0" y="1196580"/>
            <a:ext cx="4857752" cy="2732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C:\Users\Администратор\Desktop\2017\Ремонт\4 отд 1 эт\DSC08499.JPG"/>
          <p:cNvPicPr>
            <a:picLocks noChangeAspect="1" noChangeArrowheads="1"/>
          </p:cNvPicPr>
          <p:nvPr/>
        </p:nvPicPr>
        <p:blipFill>
          <a:blip r:embed="rId5" cstate="print">
            <a:lum bright="-7000"/>
          </a:blip>
          <a:srcRect/>
          <a:stretch>
            <a:fillRect/>
          </a:stretch>
        </p:blipFill>
        <p:spPr bwMode="auto">
          <a:xfrm>
            <a:off x="5151485" y="4572008"/>
            <a:ext cx="4063985" cy="22859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147" name="Picture 3" descr="C:\Users\Администратор\Desktop\2017\Ремонт\4 отд 1 эт\DSC08513.JPG"/>
          <p:cNvPicPr>
            <a:picLocks noChangeAspect="1" noChangeArrowheads="1"/>
          </p:cNvPicPr>
          <p:nvPr/>
        </p:nvPicPr>
        <p:blipFill>
          <a:blip r:embed="rId6" cstate="print">
            <a:lum bright="-21000"/>
          </a:blip>
          <a:srcRect/>
          <a:stretch>
            <a:fillRect/>
          </a:stretch>
        </p:blipFill>
        <p:spPr bwMode="auto">
          <a:xfrm>
            <a:off x="4644008" y="1052736"/>
            <a:ext cx="2089548" cy="3714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4661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Психоневрологический диспансер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 До</a:t>
            </a:r>
            <a:r>
              <a:rPr lang="ru-RU" dirty="0" smtClean="0"/>
              <a:t> 					</a:t>
            </a:r>
            <a:r>
              <a:rPr lang="ru-RU" dirty="0" smtClean="0">
                <a:solidFill>
                  <a:srgbClr val="00B050"/>
                </a:solidFill>
              </a:rPr>
              <a:t>После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5" name="Picture 5" descr="C:\Users\Администратор\Desktop\2017\Ремонт\Психдиспансер\После\DSC08489.JPG"/>
          <p:cNvPicPr>
            <a:picLocks noChangeAspect="1" noChangeArrowheads="1"/>
          </p:cNvPicPr>
          <p:nvPr/>
        </p:nvPicPr>
        <p:blipFill>
          <a:blip r:embed="rId2" cstate="print">
            <a:lum bright="-11000"/>
          </a:blip>
          <a:srcRect/>
          <a:stretch>
            <a:fillRect/>
          </a:stretch>
        </p:blipFill>
        <p:spPr bwMode="auto">
          <a:xfrm>
            <a:off x="5857884" y="5286388"/>
            <a:ext cx="2793977" cy="15716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26" name="Picture 6" descr="C:\Users\Администратор\Desktop\2017\Ремонт\Психдиспансер\После\DSC08491.JPG"/>
          <p:cNvPicPr>
            <a:picLocks noChangeAspect="1" noChangeArrowheads="1"/>
          </p:cNvPicPr>
          <p:nvPr/>
        </p:nvPicPr>
        <p:blipFill>
          <a:blip r:embed="rId3" cstate="print">
            <a:lum bright="-7000"/>
          </a:blip>
          <a:srcRect/>
          <a:stretch>
            <a:fillRect/>
          </a:stretch>
        </p:blipFill>
        <p:spPr bwMode="auto">
          <a:xfrm rot="164580">
            <a:off x="6715527" y="1196378"/>
            <a:ext cx="2330665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7" name="Picture 7" descr="C:\Users\Администратор\Desktop\2017\Ремонт\Психдиспансер\После\DSC08493.JPG"/>
          <p:cNvPicPr>
            <a:picLocks noChangeAspect="1" noChangeArrowheads="1"/>
          </p:cNvPicPr>
          <p:nvPr/>
        </p:nvPicPr>
        <p:blipFill>
          <a:blip r:embed="rId4" cstate="print">
            <a:lum bright="-5000"/>
          </a:blip>
          <a:srcRect/>
          <a:stretch>
            <a:fillRect/>
          </a:stretch>
        </p:blipFill>
        <p:spPr bwMode="auto">
          <a:xfrm>
            <a:off x="4071934" y="1071546"/>
            <a:ext cx="3429024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8" name="Picture 8" descr="C:\Users\Администратор\Desktop\2017\Ремонт\Психдиспансер\После\DSC08495.JPG"/>
          <p:cNvPicPr>
            <a:picLocks noChangeAspect="1" noChangeArrowheads="1"/>
          </p:cNvPicPr>
          <p:nvPr/>
        </p:nvPicPr>
        <p:blipFill>
          <a:blip r:embed="rId5" cstate="print">
            <a:lum bright="-25000"/>
          </a:blip>
          <a:srcRect/>
          <a:stretch>
            <a:fillRect/>
          </a:stretch>
        </p:blipFill>
        <p:spPr bwMode="auto">
          <a:xfrm>
            <a:off x="2214546" y="5072074"/>
            <a:ext cx="3397242" cy="1910949"/>
          </a:xfrm>
          <a:prstGeom prst="snip2DiagRect">
            <a:avLst>
              <a:gd name="adj1" fmla="val 1306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C:\Users\Администратор\Desktop\2017\Ремонт\Психдиспансер\После\DSC08484.JPG"/>
          <p:cNvPicPr>
            <a:picLocks noChangeAspect="1" noChangeArrowheads="1"/>
          </p:cNvPicPr>
          <p:nvPr/>
        </p:nvPicPr>
        <p:blipFill>
          <a:blip r:embed="rId6" cstate="print">
            <a:lum bright="-4000"/>
          </a:blip>
          <a:srcRect/>
          <a:stretch>
            <a:fillRect/>
          </a:stretch>
        </p:blipFill>
        <p:spPr bwMode="auto">
          <a:xfrm>
            <a:off x="3714744" y="3143248"/>
            <a:ext cx="3286116" cy="1848440"/>
          </a:xfrm>
          <a:prstGeom prst="roundRect">
            <a:avLst>
              <a:gd name="adj" fmla="val 1717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3" descr="D:\#С РАБОЧЕГО СТОЛА#\Мои рисунки\наташа 023.jpg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214678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Тротуарная плитка</a:t>
            </a:r>
            <a:br>
              <a:rPr lang="ru-RU" dirty="0" smtClean="0"/>
            </a:br>
            <a:r>
              <a:rPr lang="ru-RU" dirty="0" smtClean="0">
                <a:solidFill>
                  <a:srgbClr val="FFFF00"/>
                </a:solidFill>
              </a:rPr>
              <a:t>ДО	</a:t>
            </a:r>
            <a:r>
              <a:rPr lang="ru-RU" dirty="0" smtClean="0"/>
              <a:t>				</a:t>
            </a:r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780928"/>
            <a:ext cx="2396678" cy="38477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780506"/>
            <a:ext cx="2771800" cy="40774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340768"/>
            <a:ext cx="2304256" cy="32762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84784"/>
            <a:ext cx="2304256" cy="37182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4"/>
          <p:cNvGraphicFramePr>
            <a:graphicFrameLocks/>
          </p:cNvGraphicFramePr>
          <p:nvPr/>
        </p:nvGraphicFramePr>
        <p:xfrm>
          <a:off x="755576" y="1196752"/>
          <a:ext cx="8029400" cy="4919994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4536504"/>
                <a:gridCol w="3492896"/>
              </a:tblGrid>
              <a:tr h="383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Монтаж тротуарной плитки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30 675,29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(аварийная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ситуация в районе 8 </a:t>
                      </a:r>
                      <a:r>
                        <a:rPr lang="ru-RU" sz="1600" b="1" i="0" u="none" strike="noStrike" baseline="0" dirty="0" err="1" smtClean="0">
                          <a:solidFill>
                            <a:schemeClr val="bg1"/>
                          </a:solidFill>
                          <a:latin typeface="Times New Roman"/>
                        </a:rPr>
                        <a:t>отд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3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приточно-вытяжной вентиляции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155 761,00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(по предписанию)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522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кровли 13 отделение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486 406,00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(аварийная ситуация)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522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тепловых сетей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839 082,00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(аварийная ситуация)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3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1 этажа 4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отделения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1 681 319,00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(доступная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среда, энергосбережение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3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лестничной клетки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88 635,90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(доступная среда, предписание)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3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Ремонт диспансерного отделения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486 837,67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(доступная среда, предписание)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3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3 714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 216,86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5616" y="332656"/>
            <a:ext cx="763284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Текущий ремонт зданий и сооружений в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году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844824"/>
            <a:ext cx="7272808" cy="525658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В 2016 году было приобретено оборудование для хозяйственных целей на сумму 548т.р. и приобретены:</a:t>
            </a:r>
          </a:p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2 автомобиля УАЗ  санитарных вместо списанных 2006 и 2001 года на сумму 1309 т.р., а в 2015 году-600 т.р.</a:t>
            </a:r>
          </a:p>
          <a:p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10 персональных компьютеров оргтехники для оптимизации работы врачей на сумму 700 тыс.руб.</a:t>
            </a:r>
          </a:p>
          <a:p>
            <a:pPr lvl="0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Кондиционеры для приемного отделения и отделений – 7 штук на 190,26 т. р. для соблюдения  температурного режима труда и хранения медикаментов.</a:t>
            </a:r>
          </a:p>
          <a:p>
            <a:pPr lvl="0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Пандус переносной для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психдиспансера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 перемещения инвалидов на 27,7 т.р.  по Государственной программе «Доступная среда» на 2011–2020 годы»</a:t>
            </a:r>
          </a:p>
          <a:p>
            <a:pPr lvl="0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Холодильники – 2 шт. для 4 и экспертного отделения на 34,65 т.р. для хранения продуктов больных.</a:t>
            </a:r>
          </a:p>
          <a:p>
            <a:pPr lvl="0"/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Кулеры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2 шт. для псих и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наркодиспансеров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на 7,4 т.р. по приказу УЗО.</a:t>
            </a:r>
          </a:p>
          <a:p>
            <a:pPr lvl="0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Кипятильники 11 шт. на сумму 164,40 т. р. для отделений для соблюдения питьевого режима</a:t>
            </a:r>
          </a:p>
          <a:p>
            <a:pPr lvl="0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Котел ДОН 1 шт. на сумму 26,96 т.р. для отопления мастерской в Радужном.</a:t>
            </a:r>
          </a:p>
          <a:p>
            <a:pPr lvl="0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Тепловая завеса 1 шт. на пункт приема питания на Московской 27 для поддержания температурного режима готового питания при разгрузке и раздачи по отделениям.</a:t>
            </a:r>
          </a:p>
          <a:p>
            <a:pPr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548680"/>
            <a:ext cx="1189673" cy="1321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0648"/>
            <a:ext cx="1303002" cy="85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4360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1763688" cy="17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37112"/>
            <a:ext cx="1763688" cy="132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9745" y="0"/>
            <a:ext cx="1824255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1960" y="404664"/>
            <a:ext cx="2699345" cy="144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243408"/>
            <a:ext cx="7498080" cy="864096"/>
          </a:xfrm>
        </p:spPr>
        <p:txBody>
          <a:bodyPr/>
          <a:lstStyle/>
          <a:p>
            <a:pPr algn="ctr"/>
            <a:r>
              <a:rPr lang="ru-RU" b="1" dirty="0" smtClean="0"/>
              <a:t>Оборудование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1484784"/>
          <a:ext cx="9144000" cy="515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116632"/>
            <a:ext cx="8460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 потребности в 7 млн. руб. медицинское оборудование,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мебель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бытовая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оргтехника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приобретались в недостаточном количестве, из всех источников на сумму 663 тыс. 279 руб. за 2016г.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основном в 2016 году закупка производилась за счет платных услуг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8104" y="4303455"/>
            <a:ext cx="3635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2016 было полностью заменены кровати  и тумбочки  в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 отделении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полностью заменена вся мебель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 отделении на 1 этаже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полностью заменена мебель в кабинете невропатолога и ЭКГ, частично 20 отделение ординаторская, экспертное отделение.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Оргтехника требует замены для нормализации работ в системе РМИС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1124744"/>
          <a:ext cx="914400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259632" y="116632"/>
            <a:ext cx="7668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Мягкий инвентарь также приобретался из различных источников на 1 млн. 955тыс. 55руб. за 2016 год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(при норме - 7,6 млн.руб.)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60745877"/>
              </p:ext>
            </p:extLst>
          </p:nvPr>
        </p:nvGraphicFramePr>
        <p:xfrm>
          <a:off x="0" y="620688"/>
          <a:ext cx="528638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="" xmlns:p14="http://schemas.microsoft.com/office/powerpoint/2010/main" val="3197248625"/>
              </p:ext>
            </p:extLst>
          </p:nvPr>
        </p:nvGraphicFramePr>
        <p:xfrm>
          <a:off x="3635896" y="3068960"/>
          <a:ext cx="550810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17485" y="0"/>
            <a:ext cx="81427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ведения о способах закупок за 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год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Работа по закупкам товаров, работ и услуг ОГБУЗ «ТПКБ»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31640" y="1124744"/>
          <a:ext cx="7632848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212"/>
                <a:gridCol w="1908212"/>
                <a:gridCol w="1908212"/>
                <a:gridCol w="1908212"/>
              </a:tblGrid>
              <a:tr h="364686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8679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Общая стоимость заключенных договоров и контрактов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,4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млн. руб.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129,5 млн. руб.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253,9 млн. руб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4521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Экономия средств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80,9 млн. руб.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4,5 млн. руб.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87,7 млн. руб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933056"/>
            <a:ext cx="5544616" cy="2798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9036496" cy="909861"/>
          </a:xfrm>
          <a:noFill/>
          <a:ln/>
          <a:extLst>
            <a:ext uri="{909E8E84-426E-40DD-AFC4-6F175D3DCCD1}"/>
            <a:ext uri="{91240B29-F687-4F45-9708-019B960494DF}"/>
          </a:extLst>
        </p:spPr>
        <p:txBody>
          <a:bodyPr lIns="92075" tIns="46037" rIns="92075" bIns="46037" anchor="ctr">
            <a:noAutofit/>
          </a:bodyPr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ea typeface="+mj-ea"/>
                <a:cs typeface="+mj-cs"/>
              </a:rPr>
              <a:t>Общая заболеваемость</a:t>
            </a:r>
            <a:br>
              <a:rPr lang="ru-RU" dirty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ru-RU" sz="2400" dirty="0">
                <a:solidFill>
                  <a:schemeClr val="tx1"/>
                </a:solidFill>
                <a:ea typeface="+mj-ea"/>
                <a:cs typeface="+mj-cs"/>
              </a:rPr>
              <a:t>(на 100 тыс. населения)</a:t>
            </a:r>
          </a:p>
        </p:txBody>
      </p:sp>
      <p:graphicFrame>
        <p:nvGraphicFramePr>
          <p:cNvPr id="9299" name="Group 83"/>
          <p:cNvGraphicFramePr>
            <a:graphicFrameLocks noGrp="1"/>
          </p:cNvGraphicFramePr>
          <p:nvPr>
            <p:ph idx="4294967295"/>
          </p:nvPr>
        </p:nvGraphicFramePr>
        <p:xfrm>
          <a:off x="1" y="1052737"/>
          <a:ext cx="9144000" cy="5805264"/>
        </p:xfrm>
        <a:graphic>
          <a:graphicData uri="http://schemas.openxmlformats.org/drawingml/2006/table">
            <a:tbl>
              <a:tblPr/>
              <a:tblGrid>
                <a:gridCol w="1460756"/>
                <a:gridCol w="1383051"/>
                <a:gridCol w="1150606"/>
                <a:gridCol w="1381842"/>
                <a:gridCol w="1786489"/>
                <a:gridCol w="1981256"/>
              </a:tblGrid>
              <a:tr h="6601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(на 100 тыс.)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</a:tr>
              <a:tr h="327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 г.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2132,0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737,3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316,9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1020,8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371,8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</a:tr>
              <a:tr h="2577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2193,8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760,8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344,6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1061,4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371,5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</a:tr>
              <a:tr h="492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2128,9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763,2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995,9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369,9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</a:tr>
              <a:tr h="448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25661(2370,4)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1219,0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88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25618(2381,4)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BF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776,6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BF"/>
                    </a:solidFill>
                  </a:tcPr>
                </a:tc>
                <a:tc>
                  <a:txBody>
                    <a:bodyPr/>
                    <a:lstStyle/>
                    <a:p>
                      <a:pPr marL="298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316,6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1251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353,8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BF"/>
                    </a:solidFill>
                  </a:tcPr>
                </a:tc>
              </a:tr>
              <a:tr h="637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25382</a:t>
                      </a:r>
                    </a:p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(2374,5)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773,5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1254,1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637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26525</a:t>
                      </a:r>
                    </a:p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(2496,6)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323,9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1389,6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341,6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621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26083</a:t>
                      </a:r>
                    </a:p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(2484,3)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1358,3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356,0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637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2799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298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390,3</a:t>
                      </a:r>
                    </a:p>
                    <a:p>
                      <a:pPr marL="298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(2013г.)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1426,6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613,3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</a:tr>
              <a:tr h="596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ЦФО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94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2545,9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815,2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2952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н.д.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1301,6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429,1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/>
          </p:cNvGraphicFramePr>
          <p:nvPr/>
        </p:nvGraphicFramePr>
        <p:xfrm>
          <a:off x="0" y="1700808"/>
          <a:ext cx="9144001" cy="3755664"/>
        </p:xfrm>
        <a:graphic>
          <a:graphicData uri="http://schemas.openxmlformats.org/drawingml/2006/table">
            <a:tbl>
              <a:tblPr/>
              <a:tblGrid>
                <a:gridCol w="1452052"/>
                <a:gridCol w="1232936"/>
                <a:gridCol w="1378468"/>
                <a:gridCol w="1669532"/>
                <a:gridCol w="1958961"/>
                <a:gridCol w="1452052"/>
              </a:tblGrid>
              <a:tr h="8475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17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348,3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77,4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6,04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257,6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372,3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82,2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277,4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368,8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82,4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278,7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378,4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79,3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288,9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274,8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222,6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9178"/>
            <a:ext cx="9144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Первичная заболеваемость (на 100 тыс. населения)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9592" y="9178"/>
            <a:ext cx="7704856" cy="971550"/>
          </a:xfrm>
          <a:noFill/>
          <a:ln/>
          <a:extLst>
            <a:ext uri="{909E8E84-426E-40DD-AFC4-6F175D3DCCD1}"/>
            <a:ext uri="{91240B29-F687-4F45-9708-019B960494DF}"/>
          </a:extLst>
        </p:spPr>
        <p:txBody>
          <a:bodyPr lIns="92075" tIns="46037" rIns="92075" bIns="46037" anchor="ctr">
            <a:no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 впервые в жизни установленным диагнозом, взятых под диспансерное наблюдение (на 100 тыс. населения)</a:t>
            </a:r>
            <a:endParaRPr lang="ru-RU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323" name="Group 83"/>
          <p:cNvGraphicFramePr>
            <a:graphicFrameLocks noGrp="1"/>
          </p:cNvGraphicFramePr>
          <p:nvPr>
            <p:ph idx="4294967295"/>
          </p:nvPr>
        </p:nvGraphicFramePr>
        <p:xfrm>
          <a:off x="0" y="1124745"/>
          <a:ext cx="9144001" cy="4977805"/>
        </p:xfrm>
        <a:graphic>
          <a:graphicData uri="http://schemas.openxmlformats.org/drawingml/2006/table">
            <a:tbl>
              <a:tblPr/>
              <a:tblGrid>
                <a:gridCol w="1452052"/>
                <a:gridCol w="1232936"/>
                <a:gridCol w="1378468"/>
                <a:gridCol w="1669532"/>
                <a:gridCol w="1958961"/>
                <a:gridCol w="1452052"/>
              </a:tblGrid>
              <a:tr h="8475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17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F5FF"/>
                    </a:solidFill>
                  </a:tcPr>
                </a:tc>
              </a:tr>
              <a:tr h="617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572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(2013г.)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604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ЦФО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marL="24288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н.д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99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E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116632"/>
            <a:ext cx="7911756" cy="404664"/>
          </a:xfrm>
          <a:noFill/>
          <a:ln/>
          <a:extLst>
            <a:ext uri="{909E8E84-426E-40DD-AFC4-6F175D3DCCD1}"/>
            <a:ext uri="{91240B29-F687-4F45-9708-019B960494DF}"/>
          </a:extLst>
        </p:spPr>
        <p:txBody>
          <a:bodyPr lIns="92075" tIns="46037" rIns="92075" bIns="46037" anchor="ctr">
            <a:no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Структура заболеваемости</a:t>
            </a:r>
            <a:endParaRPr lang="ru-RU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411" name="Group 147"/>
          <p:cNvGraphicFramePr>
            <a:graphicFrameLocks noGrp="1"/>
          </p:cNvGraphicFramePr>
          <p:nvPr>
            <p:ph idx="4294967295"/>
          </p:nvPr>
        </p:nvGraphicFramePr>
        <p:xfrm>
          <a:off x="395535" y="620685"/>
          <a:ext cx="8352930" cy="2957387"/>
        </p:xfrm>
        <a:graphic>
          <a:graphicData uri="http://schemas.openxmlformats.org/drawingml/2006/table">
            <a:tbl>
              <a:tblPr/>
              <a:tblGrid>
                <a:gridCol w="1617307"/>
                <a:gridCol w="1617306"/>
                <a:gridCol w="1615587"/>
                <a:gridCol w="1878550"/>
                <a:gridCol w="1624180"/>
              </a:tblGrid>
              <a:tr h="735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 (из числа психозов)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77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2011г.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3111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35,8%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15,7%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46,7%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17,3%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6FF"/>
                    </a:solidFill>
                  </a:tcPr>
                </a:tc>
              </a:tr>
              <a:tr h="3677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2012г.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3111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30,4%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13,5%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51,4%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15,6%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3677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111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32,6%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13,3%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52,5%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37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111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32,6%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52,8%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37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111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30,7%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12,9%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55,6%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13,7%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37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111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12,9%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54,7%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14,3%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95536" y="3645024"/>
            <a:ext cx="8072494" cy="360040"/>
          </a:xfrm>
          <a:prstGeom prst="rect">
            <a:avLst/>
          </a:prstGeom>
        </p:spPr>
        <p:txBody>
          <a:bodyPr lIns="45720" rIns="45720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atin typeface="+mj-lt"/>
                <a:ea typeface="+mj-ea"/>
                <a:cs typeface="+mj-cs"/>
              </a:rPr>
              <a:t>Снято с наблюдения у психиатров</a:t>
            </a:r>
          </a:p>
        </p:txBody>
      </p:sp>
      <p:graphicFrame>
        <p:nvGraphicFramePr>
          <p:cNvPr id="11439" name="Group 175"/>
          <p:cNvGraphicFramePr>
            <a:graphicFrameLocks noGrp="1"/>
          </p:cNvGraphicFramePr>
          <p:nvPr/>
        </p:nvGraphicFramePr>
        <p:xfrm>
          <a:off x="395536" y="4005065"/>
          <a:ext cx="8424935" cy="2868041"/>
        </p:xfrm>
        <a:graphic>
          <a:graphicData uri="http://schemas.openxmlformats.org/drawingml/2006/table">
            <a:tbl>
              <a:tblPr/>
              <a:tblGrid>
                <a:gridCol w="1547915"/>
                <a:gridCol w="2148023"/>
                <a:gridCol w="2848431"/>
                <a:gridCol w="1880566"/>
              </a:tblGrid>
              <a:tr h="7056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выздоровлением или стойким улучшением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Их процент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2840">
                <a:tc>
                  <a:txBody>
                    <a:bodyPr/>
                    <a:lstStyle/>
                    <a:p>
                      <a:pPr marL="3492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2011г.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6849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5540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2180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31,8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352840">
                <a:tc>
                  <a:txBody>
                    <a:bodyPr/>
                    <a:lstStyle/>
                    <a:p>
                      <a:pPr marL="3492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2012г.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5523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540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2458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52840">
                <a:tc>
                  <a:txBody>
                    <a:bodyPr/>
                    <a:lstStyle/>
                    <a:p>
                      <a:pPr marL="3587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5970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540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2463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41,3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67947">
                <a:tc>
                  <a:txBody>
                    <a:bodyPr/>
                    <a:lstStyle/>
                    <a:p>
                      <a:pPr marL="3587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5947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540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2339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39,3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67947">
                <a:tc>
                  <a:txBody>
                    <a:bodyPr/>
                    <a:lstStyle/>
                    <a:p>
                      <a:pPr marL="3587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6885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540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3449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50,8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67947">
                <a:tc>
                  <a:txBody>
                    <a:bodyPr/>
                    <a:lstStyle/>
                    <a:p>
                      <a:pPr marL="3587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5906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5540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2690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45,5</a:t>
                      </a:r>
                    </a:p>
                  </a:txBody>
                  <a:tcPr marL="25400" marR="2540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Структура  контингента психически больных</a:t>
            </a:r>
            <a:endParaRPr lang="ru-RU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1"/>
          <p:cNvGraphicFramePr/>
          <p:nvPr/>
        </p:nvGraphicFramePr>
        <p:xfrm>
          <a:off x="827584" y="1124744"/>
          <a:ext cx="77768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4509120"/>
            <a:ext cx="8892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Преобладают больные с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непсихотическими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психическими расстройствами – 54,7% (2015г. – 55,6 % 2014г.  – 52,8%; в  2013–  52,5%);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втором месте больные с психозами – 30% (2015 – 30,7 2014 –  32,6%;  в  2013   –32,6%);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третьем, постоянно уменьшающаяся группа – больные с умственной отсталостью – 14,3% (2015 – 13,7 2014 – 14,6%;  в  2013 – 15,6%) </a:t>
            </a:r>
            <a:endParaRPr lang="ru-RU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87591037"/>
              </p:ext>
            </p:extLst>
          </p:nvPr>
        </p:nvGraphicFramePr>
        <p:xfrm>
          <a:off x="395536" y="476672"/>
          <a:ext cx="8352927" cy="2682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1512"/>
                <a:gridCol w="3277107"/>
                <a:gridCol w="2784308"/>
              </a:tblGrid>
              <a:tr h="2572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Госпитализировано с непсихотическими расстройствами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Наблюдались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амбулаторно с непсихотическими расстройствами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27641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802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13 501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27641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740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12 763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27641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13 200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27641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905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13 458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266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1046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13405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667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1152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11287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667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1103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11503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3140968"/>
            <a:ext cx="84969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Таким образом, отмечается тенденция к увеличению госпитализации с </a:t>
            </a:r>
            <a:r>
              <a:rPr lang="ru-RU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непсихотическими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расстройствами и увеличение наблюдаемых в амбулаторных условиях. Что связано с открытием психотерапевтического отделения №9. и достаточной активностью амбулаторной службы. </a:t>
            </a:r>
          </a:p>
          <a:p>
            <a:pPr indent="450850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же тенденция увеличения </a:t>
            </a:r>
            <a:r>
              <a:rPr lang="ru-RU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непсихотических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расстройств прослеживается в регистрации психических заболеваний в консультативной группе по Тамбовской области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4271514"/>
              </p:ext>
            </p:extLst>
          </p:nvPr>
        </p:nvGraphicFramePr>
        <p:xfrm>
          <a:off x="323528" y="4293096"/>
          <a:ext cx="8429684" cy="2331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/>
                <a:gridCol w="1566174"/>
                <a:gridCol w="2448272"/>
                <a:gridCol w="2381012"/>
              </a:tblGrid>
              <a:tr h="3338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Диспансерная  группа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Консультативная группа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2322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2009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23 468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9 367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13 831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2322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23 208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9 400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13 808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2322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25 661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9 295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14 164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23227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25 618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9 117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14 275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9033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25382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9022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14443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033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26525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8884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14011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033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26083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14125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841806" y="0"/>
            <a:ext cx="54775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Непсихотические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расстройства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 bwMode="auto">
          <a:xfrm>
            <a:off x="8388424" y="1268760"/>
            <a:ext cx="144016" cy="1512168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Стрелка вверх 11"/>
          <p:cNvSpPr/>
          <p:nvPr/>
        </p:nvSpPr>
        <p:spPr bwMode="auto">
          <a:xfrm>
            <a:off x="8388424" y="2780928"/>
            <a:ext cx="144016" cy="288032"/>
          </a:xfrm>
          <a:prstGeom prst="upArrow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 bwMode="auto">
          <a:xfrm>
            <a:off x="4644008" y="1412776"/>
            <a:ext cx="144016" cy="1296144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782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86" name="Group 74"/>
          <p:cNvGraphicFramePr>
            <a:graphicFrameLocks noGrp="1"/>
          </p:cNvGraphicFramePr>
          <p:nvPr/>
        </p:nvGraphicFramePr>
        <p:xfrm>
          <a:off x="0" y="980729"/>
          <a:ext cx="9144000" cy="5745134"/>
        </p:xfrm>
        <a:graphic>
          <a:graphicData uri="http://schemas.openxmlformats.org/drawingml/2006/table">
            <a:tbl>
              <a:tblPr/>
              <a:tblGrid>
                <a:gridCol w="1829175"/>
                <a:gridCol w="1827300"/>
                <a:gridCol w="1829175"/>
                <a:gridCol w="1829175"/>
                <a:gridCol w="1829175"/>
              </a:tblGrid>
              <a:tr h="1273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301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инвалидов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Первичный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Инвалиды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и 2 группы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инвалиды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 г.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8281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90,2 %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 г.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87,6%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2012г.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8230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87,6%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87,7%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8033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80,3%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7936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86,9%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EBFF"/>
                    </a:solidFill>
                  </a:tcPr>
                </a:tc>
              </a:tr>
              <a:tr h="638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7872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86,5%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301D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83568" y="332656"/>
            <a:ext cx="7467600" cy="668109"/>
          </a:xfrm>
          <a:prstGeom prst="rect">
            <a:avLst/>
          </a:prstGeom>
        </p:spPr>
        <p:txBody>
          <a:bodyPr lIns="45720" rIns="4572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j-lt"/>
                <a:ea typeface="+mj-ea"/>
                <a:cs typeface="+mj-cs"/>
              </a:rPr>
              <a:t>Инвалидность</a:t>
            </a:r>
            <a:endParaRPr lang="ru-RU" sz="2400" b="1" dirty="0"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0858792"/>
              </p:ext>
            </p:extLst>
          </p:nvPr>
        </p:nvGraphicFramePr>
        <p:xfrm>
          <a:off x="0" y="1484784"/>
          <a:ext cx="9144000" cy="2090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219201"/>
                <a:gridCol w="2177143"/>
                <a:gridCol w="2002972"/>
                <a:gridCol w="1915884"/>
              </a:tblGrid>
              <a:tr h="905907"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80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80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Диспансерная</a:t>
                      </a:r>
                      <a:r>
                        <a:rPr lang="ru-RU" sz="1800" i="0" baseline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группа</a:t>
                      </a:r>
                      <a:endParaRPr lang="ru-RU" sz="180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Консультативная группа </a:t>
                      </a:r>
                      <a:endParaRPr lang="ru-RU" sz="180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Завершенные</a:t>
                      </a:r>
                    </a:p>
                  </a:txBody>
                  <a:tcPr anchor="ctr"/>
                </a:tc>
              </a:tr>
              <a:tr h="39488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357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</a:t>
                      </a:r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(40%)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8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(41,5%)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9488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378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r>
                        <a:rPr lang="ru-RU" sz="1800" b="1" i="0" dirty="0" smtClean="0">
                          <a:solidFill>
                            <a:srgbClr val="340EB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(42%)</a:t>
                      </a:r>
                      <a:endParaRPr lang="ru-RU" sz="1800" b="1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8855968" y="2492896"/>
            <a:ext cx="288032" cy="576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92696"/>
            <a:ext cx="914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Суициды ПО ОБЛАСТИ по данным мониторинга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573016"/>
            <a:ext cx="5905500" cy="314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трелка вверх 7"/>
          <p:cNvSpPr/>
          <p:nvPr/>
        </p:nvSpPr>
        <p:spPr>
          <a:xfrm>
            <a:off x="8892480" y="3140968"/>
            <a:ext cx="251520" cy="43204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"/>
          <a:ext cx="9143999" cy="7048468"/>
        </p:xfrm>
        <a:graphic>
          <a:graphicData uri="http://schemas.openxmlformats.org/drawingml/2006/table">
            <a:tbl>
              <a:tblPr/>
              <a:tblGrid>
                <a:gridCol w="971600"/>
                <a:gridCol w="1872208"/>
                <a:gridCol w="1728192"/>
                <a:gridCol w="3073399"/>
                <a:gridCol w="1498600"/>
              </a:tblGrid>
              <a:tr h="447169">
                <a:tc gridSpan="5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Сведения о результатах внешних контрольных мероприятий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854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Дата проверки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контрольного органа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Тема проверки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Результаты проверки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Принятые меры по результатам проверки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835135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11.01.2016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01.02.2016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Территориальный орган Федеральной службы по надзору в сфере  здравоохранения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Внеплановая </a:t>
                      </a:r>
                      <a:r>
                        <a:rPr lang="ru-RU" sz="10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документальная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Даны рекомендации по улучшению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контроле у зам. гл. врача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24.04.2016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ТОГБУ «ЦМТОДУЗ»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плановая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Нарушений не выявлено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1916381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01.12.2016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28.12.2016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</a:t>
                      </a:r>
                      <a:r>
                        <a:rPr lang="ru-RU" sz="10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роспотребнадзора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 Тамбовской области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плановая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провести ремонт в помещениях отделений № 3,6,11,12,15,ФТО, приёмном КДЛ, автоклавной;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оборудовать вытяжную вентиляционную систему отделения № 15 устройством обеззараживания воздуха;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довести уровни искусственной освещённости на рабочих местах в 7,6, физиотерапевтическом отделениях и уровни электромагнитных полей от ПЭВМ в 1,6,7, КДЛ до гигиенических нормативов;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организовать и обеспечить сбор </a:t>
                      </a:r>
                      <a:r>
                        <a:rPr kumimoji="0" lang="ru-RU" sz="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эпиданамнеза</a:t>
                      </a:r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 пациентов при обращении за медицинской помощью;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довести до предельно-допустимых уровни шума и вибрации на рабочих местах водителей;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переработать типовой договор на оказание платных медицинских услуг. </a:t>
                      </a: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контроле у зам. гл. врача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</a:tr>
              <a:tr h="943916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01.12.2016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28.12.2016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Территориальный орган </a:t>
                      </a:r>
                      <a:r>
                        <a:rPr lang="ru-RU" sz="10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Росздравнадзор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 Тамбовской области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плановая государственный надзор в сфере обращения ЛС, МИ, контроль за соблюдением порядков оказания мед. помощи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Даны рекомендации по улучшению</a:t>
                      </a:r>
                      <a:endParaRPr lang="ru-RU" sz="1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контроле у зам. гл. врача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1839292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12.12.2016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fontAlgn="b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16.12.2016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Верхнее-Донское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Управление </a:t>
                      </a:r>
                      <a:r>
                        <a:rPr lang="ru-RU" sz="10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ростехнадзора</a:t>
                      </a: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плановая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 поступлении медицинских изделий обеспечить наличие сопроводительной документации (паспортов, эксплуатационной документации, действующих регистрационных удостоверений), наличие маркировки на медицинских изделиях;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соблюдать требования в сфере обращения лекарственных средств, в том числе по соблюдению требований к уничтожению лекарственных средств (обеспечить общие требования к устройству и эксплуатации помещений для хранения лекарственных средств);</a:t>
                      </a:r>
                    </a:p>
                    <a:p>
                      <a:r>
                        <a:rPr kumimoji="0" lang="ru-RU" sz="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обеспечить оснащение больницы в соответствии с приказом МЗ РФ от 17 мая 2012 года № 566н «Об утверждении Порядка оказания медицинской помощи при психиатрических расстройствах и расстройства поведения»</a:t>
                      </a: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контроле у зам. гл. врача </a:t>
                      </a:r>
                      <a:endParaRPr lang="ru-RU" sz="1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ru-RU" sz="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2493</TotalTime>
  <Words>3846</Words>
  <Application>Microsoft Office PowerPoint</Application>
  <PresentationFormat>Экран (4:3)</PresentationFormat>
  <Paragraphs>1321</Paragraphs>
  <Slides>49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49</vt:i4>
      </vt:variant>
    </vt:vector>
  </HeadingPairs>
  <TitlesOfParts>
    <vt:vector size="53" baseType="lpstr">
      <vt:lpstr>Тема1</vt:lpstr>
      <vt:lpstr>1_Оформление по умолчанию</vt:lpstr>
      <vt:lpstr>2_Оформление по умолчанию</vt:lpstr>
      <vt:lpstr>Солнцестояние</vt:lpstr>
      <vt:lpstr>Слайд 1</vt:lpstr>
      <vt:lpstr>Слайд 2</vt:lpstr>
      <vt:lpstr>Слайд 3</vt:lpstr>
      <vt:lpstr>Укомплектованность штатов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Отчет о работе «Нейроспектра» - электроэнцефалографического комплекса </vt:lpstr>
      <vt:lpstr>Слайд 19</vt:lpstr>
      <vt:lpstr>Слайд 20</vt:lpstr>
      <vt:lpstr>Работа одной койки по платным услугам и сумма на 1 работника в месяц за 2016 год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7 отделение До      После</vt:lpstr>
      <vt:lpstr>4 отделение ПОСЛЕ</vt:lpstr>
      <vt:lpstr>Психоневрологический диспансер  До      После  </vt:lpstr>
      <vt:lpstr>Тротуарная плитка ДО     ПОСЛЕ</vt:lpstr>
      <vt:lpstr>Слайд 33</vt:lpstr>
      <vt:lpstr>Оборудование</vt:lpstr>
      <vt:lpstr>Слайд 35</vt:lpstr>
      <vt:lpstr>Слайд 36</vt:lpstr>
      <vt:lpstr>Слайд 37</vt:lpstr>
      <vt:lpstr>Слайд 38</vt:lpstr>
      <vt:lpstr>Работа по закупкам товаров, работ и услуг ОГБУЗ «ТПКБ»</vt:lpstr>
      <vt:lpstr>Общая заболеваемость (на 100 тыс. населения)</vt:lpstr>
      <vt:lpstr>Слайд 41</vt:lpstr>
      <vt:lpstr>С впервые в жизни установленным диагнозом, взятых под диспансерное наблюдение (на 100 тыс. населения)</vt:lpstr>
      <vt:lpstr>Структура заболеваемости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Информационно-техническая структура  работы в 2016 году</dc:title>
  <dc:creator>Александр</dc:creator>
  <cp:lastModifiedBy>Александр</cp:lastModifiedBy>
  <cp:revision>305</cp:revision>
  <dcterms:created xsi:type="dcterms:W3CDTF">2017-01-26T07:23:33Z</dcterms:created>
  <dcterms:modified xsi:type="dcterms:W3CDTF">2017-02-16T06:55:18Z</dcterms:modified>
</cp:coreProperties>
</file>